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7559675" cy="1069181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2948"/>
    <a:srgbClr val="2392B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1"/>
    <p:restoredTop sz="94630"/>
  </p:normalViewPr>
  <p:slideViewPr>
    <p:cSldViewPr snapToGrid="0" snapToObjects="1">
      <p:cViewPr>
        <p:scale>
          <a:sx n="106" d="100"/>
          <a:sy n="106" d="100"/>
        </p:scale>
        <p:origin x="86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tiff>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1749795"/>
            <a:ext cx="6425724" cy="3722335"/>
          </a:xfrm>
        </p:spPr>
        <p:txBody>
          <a:bodyPr anchor="b"/>
          <a:lstStyle>
            <a:lvl1pPr algn="ctr">
              <a:defRPr sz="4960"/>
            </a:lvl1pPr>
          </a:lstStyle>
          <a:p>
            <a:r>
              <a:rPr lang="fr-FR" smtClean="0"/>
              <a:t>Cliquez et modifiez le titre</a:t>
            </a:r>
            <a:endParaRPr lang="en-US" dirty="0"/>
          </a:p>
        </p:txBody>
      </p:sp>
      <p:sp>
        <p:nvSpPr>
          <p:cNvPr id="3" name="Subtitle 2"/>
          <p:cNvSpPr>
            <a:spLocks noGrp="1"/>
          </p:cNvSpPr>
          <p:nvPr>
            <p:ph type="subTitle" idx="1"/>
          </p:nvPr>
        </p:nvSpPr>
        <p:spPr>
          <a:xfrm>
            <a:off x="944960" y="5615678"/>
            <a:ext cx="5669756" cy="2581379"/>
          </a:xfrm>
        </p:spPr>
        <p:txBody>
          <a:bodyPr/>
          <a:lstStyle>
            <a:lvl1pPr marL="0" indent="0" algn="ctr">
              <a:buNone/>
              <a:defRPr sz="1984"/>
            </a:lvl1pPr>
            <a:lvl2pPr marL="377967" indent="0" algn="ctr">
              <a:buNone/>
              <a:defRPr sz="1653"/>
            </a:lvl2pPr>
            <a:lvl3pPr marL="755934" indent="0" algn="ctr">
              <a:buNone/>
              <a:defRPr sz="1488"/>
            </a:lvl3pPr>
            <a:lvl4pPr marL="1133902" indent="0" algn="ctr">
              <a:buNone/>
              <a:defRPr sz="1323"/>
            </a:lvl4pPr>
            <a:lvl5pPr marL="1511869" indent="0" algn="ctr">
              <a:buNone/>
              <a:defRPr sz="1323"/>
            </a:lvl5pPr>
            <a:lvl6pPr marL="1889836" indent="0" algn="ctr">
              <a:buNone/>
              <a:defRPr sz="1323"/>
            </a:lvl6pPr>
            <a:lvl7pPr marL="2267803" indent="0" algn="ctr">
              <a:buNone/>
              <a:defRPr sz="1323"/>
            </a:lvl7pPr>
            <a:lvl8pPr marL="2645771" indent="0" algn="ctr">
              <a:buNone/>
              <a:defRPr sz="1323"/>
            </a:lvl8pPr>
            <a:lvl9pPr marL="3023738" indent="0" algn="ctr">
              <a:buNone/>
              <a:defRPr sz="1323"/>
            </a:lvl9pPr>
          </a:lstStyle>
          <a:p>
            <a:r>
              <a:rPr lang="fr-FR" smtClean="0"/>
              <a:t>Cliquez pour modifier le style des sous-titres du masque</a:t>
            </a:r>
            <a:endParaRPr lang="en-US" dirty="0"/>
          </a:p>
        </p:txBody>
      </p:sp>
      <p:sp>
        <p:nvSpPr>
          <p:cNvPr id="4" name="Date Placeholder 3"/>
          <p:cNvSpPr>
            <a:spLocks noGrp="1"/>
          </p:cNvSpPr>
          <p:nvPr>
            <p:ph type="dt" sz="half" idx="10"/>
          </p:nvPr>
        </p:nvSpPr>
        <p:spPr/>
        <p:txBody>
          <a:bodyPr/>
          <a:lstStyle/>
          <a:p>
            <a:fld id="{FF19F276-3B29-4648-B802-702931FE3600}" type="datetimeFigureOut">
              <a:rPr lang="fr-FR" smtClean="0"/>
              <a:t>12/12/2018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C66B8AE4-2718-194A-9888-D721A0ADD7EA}" type="slidenum">
              <a:rPr lang="fr-FR" smtClean="0"/>
              <a:t>‹N°›</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Cliquez et modifiez le titre</a:t>
            </a:r>
            <a:endParaRPr lang="en-US" dirty="0"/>
          </a:p>
        </p:txBody>
      </p:sp>
      <p:sp>
        <p:nvSpPr>
          <p:cNvPr id="3" name="Vertical Text Placeholder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FF19F276-3B29-4648-B802-702931FE3600}" type="datetimeFigureOut">
              <a:rPr lang="fr-FR" smtClean="0"/>
              <a:t>12/12/2018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C66B8AE4-2718-194A-9888-D721A0ADD7EA}" type="slidenum">
              <a:rPr lang="fr-FR" smtClean="0"/>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569240"/>
            <a:ext cx="1630055" cy="9060817"/>
          </a:xfrm>
        </p:spPr>
        <p:txBody>
          <a:bodyPr vert="eaVert"/>
          <a:lstStyle/>
          <a:p>
            <a:r>
              <a:rPr lang="fr-FR" smtClean="0"/>
              <a:t>Cliquez et modifiez le titre</a:t>
            </a:r>
            <a:endParaRPr lang="en-US" dirty="0"/>
          </a:p>
        </p:txBody>
      </p:sp>
      <p:sp>
        <p:nvSpPr>
          <p:cNvPr id="3" name="Vertical Text Placeholder 2"/>
          <p:cNvSpPr>
            <a:spLocks noGrp="1"/>
          </p:cNvSpPr>
          <p:nvPr>
            <p:ph type="body" orient="vert" idx="1"/>
          </p:nvPr>
        </p:nvSpPr>
        <p:spPr>
          <a:xfrm>
            <a:off x="519728" y="569240"/>
            <a:ext cx="4795669" cy="9060817"/>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FF19F276-3B29-4648-B802-702931FE3600}" type="datetimeFigureOut">
              <a:rPr lang="fr-FR" smtClean="0"/>
              <a:t>12/12/2018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C66B8AE4-2718-194A-9888-D721A0ADD7EA}" type="slidenum">
              <a:rPr lang="fr-FR" smtClean="0"/>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Cliquez et modifiez le titre</a:t>
            </a:r>
            <a:endParaRPr lang="en-US" dirty="0"/>
          </a:p>
        </p:txBody>
      </p:sp>
      <p:sp>
        <p:nvSpPr>
          <p:cNvPr id="3" name="Content Placeholder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FF19F276-3B29-4648-B802-702931FE3600}" type="datetimeFigureOut">
              <a:rPr lang="fr-FR" smtClean="0"/>
              <a:t>12/12/2018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C66B8AE4-2718-194A-9888-D721A0ADD7EA}" type="slidenum">
              <a:rPr lang="fr-FR" smtClean="0"/>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515791" y="2665532"/>
            <a:ext cx="6520220" cy="4447496"/>
          </a:xfrm>
        </p:spPr>
        <p:txBody>
          <a:bodyPr anchor="b"/>
          <a:lstStyle>
            <a:lvl1pPr>
              <a:defRPr sz="4960"/>
            </a:lvl1pPr>
          </a:lstStyle>
          <a:p>
            <a:r>
              <a:rPr lang="fr-FR" smtClean="0"/>
              <a:t>Cliquez et modifiez le titre</a:t>
            </a:r>
            <a:endParaRPr lang="en-US" dirty="0"/>
          </a:p>
        </p:txBody>
      </p:sp>
      <p:sp>
        <p:nvSpPr>
          <p:cNvPr id="3" name="Text Placeholder 2"/>
          <p:cNvSpPr>
            <a:spLocks noGrp="1"/>
          </p:cNvSpPr>
          <p:nvPr>
            <p:ph type="body" idx="1"/>
          </p:nvPr>
        </p:nvSpPr>
        <p:spPr>
          <a:xfrm>
            <a:off x="515791" y="7155103"/>
            <a:ext cx="6520220" cy="2338833"/>
          </a:xfrm>
        </p:spPr>
        <p:txBody>
          <a:bodyPr/>
          <a:lstStyle>
            <a:lvl1pPr marL="0" indent="0">
              <a:buNone/>
              <a:defRPr sz="1984">
                <a:solidFill>
                  <a:schemeClr val="tx1"/>
                </a:solidFill>
              </a:defRPr>
            </a:lvl1pPr>
            <a:lvl2pPr marL="377967" indent="0">
              <a:buNone/>
              <a:defRPr sz="1653">
                <a:solidFill>
                  <a:schemeClr val="tx1">
                    <a:tint val="75000"/>
                  </a:schemeClr>
                </a:solidFill>
              </a:defRPr>
            </a:lvl2pPr>
            <a:lvl3pPr marL="755934" indent="0">
              <a:buNone/>
              <a:defRPr sz="1488">
                <a:solidFill>
                  <a:schemeClr val="tx1">
                    <a:tint val="75000"/>
                  </a:schemeClr>
                </a:solidFill>
              </a:defRPr>
            </a:lvl3pPr>
            <a:lvl4pPr marL="1133902" indent="0">
              <a:buNone/>
              <a:defRPr sz="1323">
                <a:solidFill>
                  <a:schemeClr val="tx1">
                    <a:tint val="75000"/>
                  </a:schemeClr>
                </a:solidFill>
              </a:defRPr>
            </a:lvl4pPr>
            <a:lvl5pPr marL="1511869" indent="0">
              <a:buNone/>
              <a:defRPr sz="1323">
                <a:solidFill>
                  <a:schemeClr val="tx1">
                    <a:tint val="75000"/>
                  </a:schemeClr>
                </a:solidFill>
              </a:defRPr>
            </a:lvl5pPr>
            <a:lvl6pPr marL="1889836" indent="0">
              <a:buNone/>
              <a:defRPr sz="1323">
                <a:solidFill>
                  <a:schemeClr val="tx1">
                    <a:tint val="75000"/>
                  </a:schemeClr>
                </a:solidFill>
              </a:defRPr>
            </a:lvl6pPr>
            <a:lvl7pPr marL="2267803" indent="0">
              <a:buNone/>
              <a:defRPr sz="1323">
                <a:solidFill>
                  <a:schemeClr val="tx1">
                    <a:tint val="75000"/>
                  </a:schemeClr>
                </a:solidFill>
              </a:defRPr>
            </a:lvl7pPr>
            <a:lvl8pPr marL="2645771" indent="0">
              <a:buNone/>
              <a:defRPr sz="1323">
                <a:solidFill>
                  <a:schemeClr val="tx1">
                    <a:tint val="75000"/>
                  </a:schemeClr>
                </a:solidFill>
              </a:defRPr>
            </a:lvl8pPr>
            <a:lvl9pPr marL="3023738" indent="0">
              <a:buNone/>
              <a:defRPr sz="1323">
                <a:solidFill>
                  <a:schemeClr val="tx1">
                    <a:tint val="75000"/>
                  </a:schemeClr>
                </a:solidFill>
              </a:defRPr>
            </a:lvl9pPr>
          </a:lstStyle>
          <a:p>
            <a:pPr lvl="0"/>
            <a:r>
              <a:rPr lang="fr-FR" smtClean="0"/>
              <a:t>Cliquez pour modifier les styles du texte du masque</a:t>
            </a:r>
          </a:p>
        </p:txBody>
      </p:sp>
      <p:sp>
        <p:nvSpPr>
          <p:cNvPr id="4" name="Date Placeholder 3"/>
          <p:cNvSpPr>
            <a:spLocks noGrp="1"/>
          </p:cNvSpPr>
          <p:nvPr>
            <p:ph type="dt" sz="half" idx="10"/>
          </p:nvPr>
        </p:nvSpPr>
        <p:spPr/>
        <p:txBody>
          <a:bodyPr/>
          <a:lstStyle/>
          <a:p>
            <a:fld id="{FF19F276-3B29-4648-B802-702931FE3600}" type="datetimeFigureOut">
              <a:rPr lang="fr-FR" smtClean="0"/>
              <a:t>12/12/2018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C66B8AE4-2718-194A-9888-D721A0ADD7EA}" type="slidenum">
              <a:rPr lang="fr-FR" smtClean="0"/>
              <a:t>‹N°›</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Cliquez et modifiez le titre</a:t>
            </a:r>
            <a:endParaRPr lang="en-US" dirty="0"/>
          </a:p>
        </p:txBody>
      </p:sp>
      <p:sp>
        <p:nvSpPr>
          <p:cNvPr id="3" name="Content Placeholder 2"/>
          <p:cNvSpPr>
            <a:spLocks noGrp="1"/>
          </p:cNvSpPr>
          <p:nvPr>
            <p:ph sz="half" idx="1"/>
          </p:nvPr>
        </p:nvSpPr>
        <p:spPr>
          <a:xfrm>
            <a:off x="519728" y="2846200"/>
            <a:ext cx="3212862" cy="6783857"/>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3827085" y="2846200"/>
            <a:ext cx="3212862" cy="6783857"/>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FF19F276-3B29-4648-B802-702931FE3600}" type="datetimeFigureOut">
              <a:rPr lang="fr-FR" smtClean="0"/>
              <a:t>12/12/2018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C66B8AE4-2718-194A-9888-D721A0ADD7EA}" type="slidenum">
              <a:rPr lang="fr-FR" smtClean="0"/>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569242"/>
            <a:ext cx="6520220" cy="2066590"/>
          </a:xfrm>
        </p:spPr>
        <p:txBody>
          <a:bodyPr/>
          <a:lstStyle/>
          <a:p>
            <a:r>
              <a:rPr lang="fr-FR" smtClean="0"/>
              <a:t>Cliquez et modifiez le titre</a:t>
            </a:r>
            <a:endParaRPr lang="en-US" dirty="0"/>
          </a:p>
        </p:txBody>
      </p:sp>
      <p:sp>
        <p:nvSpPr>
          <p:cNvPr id="3" name="Text Placeholder 2"/>
          <p:cNvSpPr>
            <a:spLocks noGrp="1"/>
          </p:cNvSpPr>
          <p:nvPr>
            <p:ph type="body" idx="1"/>
          </p:nvPr>
        </p:nvSpPr>
        <p:spPr>
          <a:xfrm>
            <a:off x="520713" y="2620980"/>
            <a:ext cx="3198096"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fr-FR" smtClean="0"/>
              <a:t>Cliquez pour modifier les styles du texte du masque</a:t>
            </a:r>
          </a:p>
        </p:txBody>
      </p:sp>
      <p:sp>
        <p:nvSpPr>
          <p:cNvPr id="4" name="Content Placeholder 3"/>
          <p:cNvSpPr>
            <a:spLocks noGrp="1"/>
          </p:cNvSpPr>
          <p:nvPr>
            <p:ph sz="half" idx="2"/>
          </p:nvPr>
        </p:nvSpPr>
        <p:spPr>
          <a:xfrm>
            <a:off x="520713" y="3905482"/>
            <a:ext cx="3198096" cy="5744375"/>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3827086" y="2620980"/>
            <a:ext cx="3213847"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fr-FR" smtClean="0"/>
              <a:t>Cliquez pour modifier les styles du texte du masque</a:t>
            </a:r>
          </a:p>
        </p:txBody>
      </p:sp>
      <p:sp>
        <p:nvSpPr>
          <p:cNvPr id="6" name="Content Placeholder 5"/>
          <p:cNvSpPr>
            <a:spLocks noGrp="1"/>
          </p:cNvSpPr>
          <p:nvPr>
            <p:ph sz="quarter" idx="4"/>
          </p:nvPr>
        </p:nvSpPr>
        <p:spPr>
          <a:xfrm>
            <a:off x="3827086" y="3905482"/>
            <a:ext cx="3213847" cy="5744375"/>
          </a:xfrm>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FF19F276-3B29-4648-B802-702931FE3600}" type="datetimeFigureOut">
              <a:rPr lang="fr-FR" smtClean="0"/>
              <a:t>12/12/2018</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C66B8AE4-2718-194A-9888-D721A0ADD7EA}" type="slidenum">
              <a:rPr lang="fr-FR" smtClean="0"/>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Cliquez et modifiez le titre</a:t>
            </a:r>
            <a:endParaRPr lang="en-US" dirty="0"/>
          </a:p>
        </p:txBody>
      </p:sp>
      <p:sp>
        <p:nvSpPr>
          <p:cNvPr id="3" name="Date Placeholder 2"/>
          <p:cNvSpPr>
            <a:spLocks noGrp="1"/>
          </p:cNvSpPr>
          <p:nvPr>
            <p:ph type="dt" sz="half" idx="10"/>
          </p:nvPr>
        </p:nvSpPr>
        <p:spPr/>
        <p:txBody>
          <a:bodyPr/>
          <a:lstStyle/>
          <a:p>
            <a:fld id="{FF19F276-3B29-4648-B802-702931FE3600}" type="datetimeFigureOut">
              <a:rPr lang="fr-FR" smtClean="0"/>
              <a:t>12/12/2018</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C66B8AE4-2718-194A-9888-D721A0ADD7EA}" type="slidenum">
              <a:rPr lang="fr-FR" smtClean="0"/>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19F276-3B29-4648-B802-702931FE3600}" type="datetimeFigureOut">
              <a:rPr lang="fr-FR" smtClean="0"/>
              <a:t>12/12/2018</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C66B8AE4-2718-194A-9888-D721A0ADD7EA}" type="slidenum">
              <a:rPr lang="fr-FR" smtClean="0"/>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fr-FR" smtClean="0"/>
              <a:t>Cliquez et modifiez le titre</a:t>
            </a:r>
            <a:endParaRPr lang="en-US" dirty="0"/>
          </a:p>
        </p:txBody>
      </p:sp>
      <p:sp>
        <p:nvSpPr>
          <p:cNvPr id="3" name="Content Placeholder 2"/>
          <p:cNvSpPr>
            <a:spLocks noGrp="1"/>
          </p:cNvSpPr>
          <p:nvPr>
            <p:ph idx="1"/>
          </p:nvPr>
        </p:nvSpPr>
        <p:spPr>
          <a:xfrm>
            <a:off x="3213847" y="1539425"/>
            <a:ext cx="3827085" cy="7598117"/>
          </a:xfrm>
        </p:spPr>
        <p:txBody>
          <a:bodyPr/>
          <a:lstStyle>
            <a:lvl1pPr>
              <a:defRPr sz="2645"/>
            </a:lvl1pPr>
            <a:lvl2pPr>
              <a:defRPr sz="2315"/>
            </a:lvl2pPr>
            <a:lvl3pPr>
              <a:defRPr sz="1984"/>
            </a:lvl3pPr>
            <a:lvl4pPr>
              <a:defRPr sz="1653"/>
            </a:lvl4pPr>
            <a:lvl5pPr>
              <a:defRPr sz="1653"/>
            </a:lvl5pPr>
            <a:lvl6pPr>
              <a:defRPr sz="1653"/>
            </a:lvl6pPr>
            <a:lvl7pPr>
              <a:defRPr sz="1653"/>
            </a:lvl7pPr>
            <a:lvl8pPr>
              <a:defRPr sz="1653"/>
            </a:lvl8pPr>
            <a:lvl9pPr>
              <a:defRPr sz="1653"/>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fr-FR" smtClean="0"/>
              <a:t>Cliquez pour modifier les styles du texte du masque</a:t>
            </a:r>
          </a:p>
        </p:txBody>
      </p:sp>
      <p:sp>
        <p:nvSpPr>
          <p:cNvPr id="5" name="Date Placeholder 4"/>
          <p:cNvSpPr>
            <a:spLocks noGrp="1"/>
          </p:cNvSpPr>
          <p:nvPr>
            <p:ph type="dt" sz="half" idx="10"/>
          </p:nvPr>
        </p:nvSpPr>
        <p:spPr/>
        <p:txBody>
          <a:bodyPr/>
          <a:lstStyle/>
          <a:p>
            <a:fld id="{FF19F276-3B29-4648-B802-702931FE3600}" type="datetimeFigureOut">
              <a:rPr lang="fr-FR" smtClean="0"/>
              <a:t>12/12/2018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C66B8AE4-2718-194A-9888-D721A0ADD7EA}" type="slidenum">
              <a:rPr lang="fr-FR" smtClean="0"/>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fr-FR" smtClean="0"/>
              <a:t>Cliquez et modifiez le titre</a:t>
            </a:r>
            <a:endParaRPr lang="en-US" dirty="0"/>
          </a:p>
        </p:txBody>
      </p:sp>
      <p:sp>
        <p:nvSpPr>
          <p:cNvPr id="3" name="Picture Placeholder 2"/>
          <p:cNvSpPr>
            <a:spLocks noGrp="1" noChangeAspect="1"/>
          </p:cNvSpPr>
          <p:nvPr>
            <p:ph type="pic" idx="1"/>
          </p:nvPr>
        </p:nvSpPr>
        <p:spPr>
          <a:xfrm>
            <a:off x="3213847" y="1539425"/>
            <a:ext cx="3827085" cy="7598117"/>
          </a:xfrm>
        </p:spPr>
        <p:txBody>
          <a:bodyPr anchor="t"/>
          <a:lstStyle>
            <a:lvl1pPr marL="0" indent="0">
              <a:buNone/>
              <a:defRPr sz="2645"/>
            </a:lvl1pPr>
            <a:lvl2pPr marL="377967" indent="0">
              <a:buNone/>
              <a:defRPr sz="2315"/>
            </a:lvl2pPr>
            <a:lvl3pPr marL="755934" indent="0">
              <a:buNone/>
              <a:defRPr sz="1984"/>
            </a:lvl3pPr>
            <a:lvl4pPr marL="1133902" indent="0">
              <a:buNone/>
              <a:defRPr sz="1653"/>
            </a:lvl4pPr>
            <a:lvl5pPr marL="1511869" indent="0">
              <a:buNone/>
              <a:defRPr sz="1653"/>
            </a:lvl5pPr>
            <a:lvl6pPr marL="1889836" indent="0">
              <a:buNone/>
              <a:defRPr sz="1653"/>
            </a:lvl6pPr>
            <a:lvl7pPr marL="2267803" indent="0">
              <a:buNone/>
              <a:defRPr sz="1653"/>
            </a:lvl7pPr>
            <a:lvl8pPr marL="2645771" indent="0">
              <a:buNone/>
              <a:defRPr sz="1653"/>
            </a:lvl8pPr>
            <a:lvl9pPr marL="3023738" indent="0">
              <a:buNone/>
              <a:defRPr sz="1653"/>
            </a:lvl9pPr>
          </a:lstStyle>
          <a:p>
            <a:r>
              <a:rPr lang="fr-FR" smtClean="0"/>
              <a:t>Faire glisser l'image vers l'espace réservé ou cliquer sur l'icône pour l'ajouter</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fr-FR" smtClean="0"/>
              <a:t>Cliquez pour modifier les styles du texte du masque</a:t>
            </a:r>
          </a:p>
        </p:txBody>
      </p:sp>
      <p:sp>
        <p:nvSpPr>
          <p:cNvPr id="5" name="Date Placeholder 4"/>
          <p:cNvSpPr>
            <a:spLocks noGrp="1"/>
          </p:cNvSpPr>
          <p:nvPr>
            <p:ph type="dt" sz="half" idx="10"/>
          </p:nvPr>
        </p:nvSpPr>
        <p:spPr/>
        <p:txBody>
          <a:bodyPr/>
          <a:lstStyle/>
          <a:p>
            <a:fld id="{FF19F276-3B29-4648-B802-702931FE3600}" type="datetimeFigureOut">
              <a:rPr lang="fr-FR" smtClean="0"/>
              <a:t>12/12/2018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C66B8AE4-2718-194A-9888-D721A0ADD7EA}" type="slidenum">
              <a:rPr lang="fr-FR" smtClean="0"/>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569242"/>
            <a:ext cx="6520220" cy="2066590"/>
          </a:xfrm>
          <a:prstGeom prst="rect">
            <a:avLst/>
          </a:prstGeom>
        </p:spPr>
        <p:txBody>
          <a:bodyPr vert="horz" lIns="91440" tIns="45720" rIns="91440" bIns="45720" rtlCol="0" anchor="ctr">
            <a:normAutofit/>
          </a:bodyPr>
          <a:lstStyle/>
          <a:p>
            <a:r>
              <a:rPr lang="fr-FR" smtClean="0"/>
              <a:t>Cliquez et modifiez le titre</a:t>
            </a:r>
            <a:endParaRPr lang="en-US" dirty="0"/>
          </a:p>
        </p:txBody>
      </p:sp>
      <p:sp>
        <p:nvSpPr>
          <p:cNvPr id="3" name="Text Placeholder 2"/>
          <p:cNvSpPr>
            <a:spLocks noGrp="1"/>
          </p:cNvSpPr>
          <p:nvPr>
            <p:ph type="body" idx="1"/>
          </p:nvPr>
        </p:nvSpPr>
        <p:spPr>
          <a:xfrm>
            <a:off x="519728" y="2846200"/>
            <a:ext cx="6520220" cy="6783857"/>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519728" y="9909729"/>
            <a:ext cx="1700927" cy="569240"/>
          </a:xfrm>
          <a:prstGeom prst="rect">
            <a:avLst/>
          </a:prstGeom>
        </p:spPr>
        <p:txBody>
          <a:bodyPr vert="horz" lIns="91440" tIns="45720" rIns="91440" bIns="45720" rtlCol="0" anchor="ctr"/>
          <a:lstStyle>
            <a:lvl1pPr algn="l">
              <a:defRPr sz="992">
                <a:solidFill>
                  <a:schemeClr val="tx1">
                    <a:tint val="75000"/>
                  </a:schemeClr>
                </a:solidFill>
              </a:defRPr>
            </a:lvl1pPr>
          </a:lstStyle>
          <a:p>
            <a:fld id="{FF19F276-3B29-4648-B802-702931FE3600}" type="datetimeFigureOut">
              <a:rPr lang="fr-FR" smtClean="0"/>
              <a:t>12/12/2018</a:t>
            </a:fld>
            <a:endParaRPr lang="fr-FR"/>
          </a:p>
        </p:txBody>
      </p:sp>
      <p:sp>
        <p:nvSpPr>
          <p:cNvPr id="5" name="Footer Placeholder 4"/>
          <p:cNvSpPr>
            <a:spLocks noGrp="1"/>
          </p:cNvSpPr>
          <p:nvPr>
            <p:ph type="ftr" sz="quarter" idx="3"/>
          </p:nvPr>
        </p:nvSpPr>
        <p:spPr>
          <a:xfrm>
            <a:off x="2504143" y="9909729"/>
            <a:ext cx="2551390" cy="569240"/>
          </a:xfrm>
          <a:prstGeom prst="rect">
            <a:avLst/>
          </a:prstGeom>
        </p:spPr>
        <p:txBody>
          <a:bodyPr vert="horz" lIns="91440" tIns="45720" rIns="91440" bIns="45720" rtlCol="0" anchor="ctr"/>
          <a:lstStyle>
            <a:lvl1pPr algn="ctr">
              <a:defRPr sz="992">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5339020" y="9909729"/>
            <a:ext cx="1700927" cy="569240"/>
          </a:xfrm>
          <a:prstGeom prst="rect">
            <a:avLst/>
          </a:prstGeom>
        </p:spPr>
        <p:txBody>
          <a:bodyPr vert="horz" lIns="91440" tIns="45720" rIns="91440" bIns="45720" rtlCol="0" anchor="ctr"/>
          <a:lstStyle>
            <a:lvl1pPr algn="r">
              <a:defRPr sz="992">
                <a:solidFill>
                  <a:schemeClr val="tx1">
                    <a:tint val="75000"/>
                  </a:schemeClr>
                </a:solidFill>
              </a:defRPr>
            </a:lvl1pPr>
          </a:lstStyle>
          <a:p>
            <a:fld id="{C66B8AE4-2718-194A-9888-D721A0ADD7EA}" type="slidenum">
              <a:rPr lang="fr-FR" smtClean="0"/>
              <a:t>‹N°›</a:t>
            </a:fld>
            <a:endParaRPr lang="fr-FR"/>
          </a:p>
        </p:txBody>
      </p:sp>
    </p:spTree>
    <p:extLst>
      <p:ext uri="{BB962C8B-B14F-4D97-AF65-F5344CB8AC3E}">
        <p14:creationId xmlns:p14="http://schemas.microsoft.com/office/powerpoint/2010/main" val="9953042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55934" rtl="0" eaLnBrk="1" latinLnBrk="0" hangingPunct="1">
        <a:lnSpc>
          <a:spcPct val="90000"/>
        </a:lnSpc>
        <a:spcBef>
          <a:spcPct val="0"/>
        </a:spcBef>
        <a:buNone/>
        <a:defRPr sz="3637" kern="1200">
          <a:solidFill>
            <a:schemeClr val="tx1"/>
          </a:solidFill>
          <a:latin typeface="+mj-lt"/>
          <a:ea typeface="+mj-ea"/>
          <a:cs typeface="+mj-cs"/>
        </a:defRPr>
      </a:lvl1pPr>
    </p:titleStyle>
    <p:bodyStyle>
      <a:lvl1pPr marL="188984" indent="-188984" algn="l" defTabSz="755934" rtl="0" eaLnBrk="1" latinLnBrk="0" hangingPunct="1">
        <a:lnSpc>
          <a:spcPct val="90000"/>
        </a:lnSpc>
        <a:spcBef>
          <a:spcPts val="827"/>
        </a:spcBef>
        <a:buFont typeface="Arial" panose="020B0604020202020204" pitchFamily="34" charset="0"/>
        <a:buChar char="•"/>
        <a:defRPr sz="2315" kern="1200">
          <a:solidFill>
            <a:schemeClr val="tx1"/>
          </a:solidFill>
          <a:latin typeface="+mn-lt"/>
          <a:ea typeface="+mn-ea"/>
          <a:cs typeface="+mn-cs"/>
        </a:defRPr>
      </a:lvl1pPr>
      <a:lvl2pPr marL="566951" indent="-188984" algn="l" defTabSz="755934" rtl="0" eaLnBrk="1" latinLnBrk="0" hangingPunct="1">
        <a:lnSpc>
          <a:spcPct val="90000"/>
        </a:lnSpc>
        <a:spcBef>
          <a:spcPts val="413"/>
        </a:spcBef>
        <a:buFont typeface="Arial" panose="020B0604020202020204" pitchFamily="34" charset="0"/>
        <a:buChar char="•"/>
        <a:defRPr sz="1984" kern="1200">
          <a:solidFill>
            <a:schemeClr val="tx1"/>
          </a:solidFill>
          <a:latin typeface="+mn-lt"/>
          <a:ea typeface="+mn-ea"/>
          <a:cs typeface="+mn-cs"/>
        </a:defRPr>
      </a:lvl2pPr>
      <a:lvl3pPr marL="944918" indent="-188984" algn="l" defTabSz="755934" rtl="0" eaLnBrk="1" latinLnBrk="0" hangingPunct="1">
        <a:lnSpc>
          <a:spcPct val="90000"/>
        </a:lnSpc>
        <a:spcBef>
          <a:spcPts val="413"/>
        </a:spcBef>
        <a:buFont typeface="Arial" panose="020B0604020202020204" pitchFamily="34" charset="0"/>
        <a:buChar char="•"/>
        <a:defRPr sz="1653" kern="1200">
          <a:solidFill>
            <a:schemeClr val="tx1"/>
          </a:solidFill>
          <a:latin typeface="+mn-lt"/>
          <a:ea typeface="+mn-ea"/>
          <a:cs typeface="+mn-cs"/>
        </a:defRPr>
      </a:lvl3pPr>
      <a:lvl4pPr marL="1322885"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4pPr>
      <a:lvl5pPr marL="1700853"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5pPr>
      <a:lvl6pPr marL="2078820"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6pPr>
      <a:lvl7pPr marL="2456787"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7pPr>
      <a:lvl8pPr marL="2834754"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8pPr>
      <a:lvl9pPr marL="3212722"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9pPr>
    </p:bodyStyle>
    <p:otherStyle>
      <a:defPPr>
        <a:defRPr lang="en-US"/>
      </a:defPPr>
      <a:lvl1pPr marL="0" algn="l" defTabSz="755934" rtl="0" eaLnBrk="1" latinLnBrk="0" hangingPunct="1">
        <a:defRPr sz="1488" kern="1200">
          <a:solidFill>
            <a:schemeClr val="tx1"/>
          </a:solidFill>
          <a:latin typeface="+mn-lt"/>
          <a:ea typeface="+mn-ea"/>
          <a:cs typeface="+mn-cs"/>
        </a:defRPr>
      </a:lvl1pPr>
      <a:lvl2pPr marL="377967" algn="l" defTabSz="755934" rtl="0" eaLnBrk="1" latinLnBrk="0" hangingPunct="1">
        <a:defRPr sz="1488" kern="1200">
          <a:solidFill>
            <a:schemeClr val="tx1"/>
          </a:solidFill>
          <a:latin typeface="+mn-lt"/>
          <a:ea typeface="+mn-ea"/>
          <a:cs typeface="+mn-cs"/>
        </a:defRPr>
      </a:lvl2pPr>
      <a:lvl3pPr marL="755934" algn="l" defTabSz="755934" rtl="0" eaLnBrk="1" latinLnBrk="0" hangingPunct="1">
        <a:defRPr sz="1488" kern="1200">
          <a:solidFill>
            <a:schemeClr val="tx1"/>
          </a:solidFill>
          <a:latin typeface="+mn-lt"/>
          <a:ea typeface="+mn-ea"/>
          <a:cs typeface="+mn-cs"/>
        </a:defRPr>
      </a:lvl3pPr>
      <a:lvl4pPr marL="1133902" algn="l" defTabSz="755934" rtl="0" eaLnBrk="1" latinLnBrk="0" hangingPunct="1">
        <a:defRPr sz="1488" kern="1200">
          <a:solidFill>
            <a:schemeClr val="tx1"/>
          </a:solidFill>
          <a:latin typeface="+mn-lt"/>
          <a:ea typeface="+mn-ea"/>
          <a:cs typeface="+mn-cs"/>
        </a:defRPr>
      </a:lvl4pPr>
      <a:lvl5pPr marL="1511869" algn="l" defTabSz="755934" rtl="0" eaLnBrk="1" latinLnBrk="0" hangingPunct="1">
        <a:defRPr sz="1488" kern="1200">
          <a:solidFill>
            <a:schemeClr val="tx1"/>
          </a:solidFill>
          <a:latin typeface="+mn-lt"/>
          <a:ea typeface="+mn-ea"/>
          <a:cs typeface="+mn-cs"/>
        </a:defRPr>
      </a:lvl5pPr>
      <a:lvl6pPr marL="1889836" algn="l" defTabSz="755934" rtl="0" eaLnBrk="1" latinLnBrk="0" hangingPunct="1">
        <a:defRPr sz="1488" kern="1200">
          <a:solidFill>
            <a:schemeClr val="tx1"/>
          </a:solidFill>
          <a:latin typeface="+mn-lt"/>
          <a:ea typeface="+mn-ea"/>
          <a:cs typeface="+mn-cs"/>
        </a:defRPr>
      </a:lvl6pPr>
      <a:lvl7pPr marL="2267803" algn="l" defTabSz="755934" rtl="0" eaLnBrk="1" latinLnBrk="0" hangingPunct="1">
        <a:defRPr sz="1488" kern="1200">
          <a:solidFill>
            <a:schemeClr val="tx1"/>
          </a:solidFill>
          <a:latin typeface="+mn-lt"/>
          <a:ea typeface="+mn-ea"/>
          <a:cs typeface="+mn-cs"/>
        </a:defRPr>
      </a:lvl7pPr>
      <a:lvl8pPr marL="2645771" algn="l" defTabSz="755934" rtl="0" eaLnBrk="1" latinLnBrk="0" hangingPunct="1">
        <a:defRPr sz="1488" kern="1200">
          <a:solidFill>
            <a:schemeClr val="tx1"/>
          </a:solidFill>
          <a:latin typeface="+mn-lt"/>
          <a:ea typeface="+mn-ea"/>
          <a:cs typeface="+mn-cs"/>
        </a:defRPr>
      </a:lvl8pPr>
      <a:lvl9pPr marL="3023738" algn="l" defTabSz="755934" rtl="0" eaLnBrk="1" latinLnBrk="0" hangingPunct="1">
        <a:defRPr sz="148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tiff"/><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 name="Image 73"/>
          <p:cNvPicPr>
            <a:picLocks noChangeAspect="1"/>
          </p:cNvPicPr>
          <p:nvPr/>
        </p:nvPicPr>
        <p:blipFill rotWithShape="1">
          <a:blip r:embed="rId2"/>
          <a:srcRect l="63453" r="34053"/>
          <a:stretch/>
        </p:blipFill>
        <p:spPr>
          <a:xfrm>
            <a:off x="7467051" y="3191"/>
            <a:ext cx="103755" cy="4159637"/>
          </a:xfrm>
          <a:prstGeom prst="rect">
            <a:avLst/>
          </a:prstGeom>
          <a:solidFill>
            <a:schemeClr val="bg1"/>
          </a:solidFill>
          <a:effectLst/>
        </p:spPr>
      </p:pic>
      <p:pic>
        <p:nvPicPr>
          <p:cNvPr id="4" name="Image 3"/>
          <p:cNvPicPr>
            <a:picLocks noChangeAspect="1"/>
          </p:cNvPicPr>
          <p:nvPr/>
        </p:nvPicPr>
        <p:blipFill rotWithShape="1">
          <a:blip r:embed="rId2"/>
          <a:srcRect r="34053"/>
          <a:stretch/>
        </p:blipFill>
        <p:spPr>
          <a:xfrm>
            <a:off x="0" y="0"/>
            <a:ext cx="2743200" cy="4159637"/>
          </a:xfrm>
          <a:prstGeom prst="rect">
            <a:avLst/>
          </a:prstGeom>
        </p:spPr>
      </p:pic>
      <p:pic>
        <p:nvPicPr>
          <p:cNvPr id="6" name="Image 5"/>
          <p:cNvPicPr>
            <a:picLocks noChangeAspect="1"/>
          </p:cNvPicPr>
          <p:nvPr/>
        </p:nvPicPr>
        <p:blipFill rotWithShape="1">
          <a:blip r:embed="rId2"/>
          <a:srcRect r="34053"/>
          <a:stretch/>
        </p:blipFill>
        <p:spPr>
          <a:xfrm>
            <a:off x="-1" y="4159637"/>
            <a:ext cx="2743201" cy="4159637"/>
          </a:xfrm>
          <a:prstGeom prst="rect">
            <a:avLst/>
          </a:prstGeom>
        </p:spPr>
      </p:pic>
      <p:pic>
        <p:nvPicPr>
          <p:cNvPr id="7" name="Image 6"/>
          <p:cNvPicPr>
            <a:picLocks noChangeAspect="1"/>
          </p:cNvPicPr>
          <p:nvPr/>
        </p:nvPicPr>
        <p:blipFill rotWithShape="1">
          <a:blip r:embed="rId2"/>
          <a:srcRect r="34053" b="42963"/>
          <a:stretch/>
        </p:blipFill>
        <p:spPr>
          <a:xfrm>
            <a:off x="0" y="8319274"/>
            <a:ext cx="2743200" cy="2372539"/>
          </a:xfrm>
          <a:prstGeom prst="rect">
            <a:avLst/>
          </a:prstGeom>
        </p:spPr>
      </p:pic>
      <p:sp>
        <p:nvSpPr>
          <p:cNvPr id="8" name="Rectangle 7"/>
          <p:cNvSpPr/>
          <p:nvPr/>
        </p:nvSpPr>
        <p:spPr>
          <a:xfrm>
            <a:off x="101600" y="2865120"/>
            <a:ext cx="2519680" cy="2092960"/>
          </a:xfrm>
          <a:prstGeom prst="rect">
            <a:avLst/>
          </a:prstGeom>
          <a:solidFill>
            <a:schemeClr val="bg1">
              <a:alpha val="8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6" name="Picture 2" descr="Afficher l'image d'origin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flipV="1">
            <a:off x="220499" y="3555450"/>
            <a:ext cx="328985" cy="32898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Afficher l'image d'origin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flipH="1">
            <a:off x="229876" y="4038406"/>
            <a:ext cx="285971" cy="35446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6" descr="Afficher l'image d'origin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29877" y="4513676"/>
            <a:ext cx="271532" cy="271532"/>
          </a:xfrm>
          <a:prstGeom prst="rect">
            <a:avLst/>
          </a:prstGeom>
          <a:noFill/>
          <a:extLst>
            <a:ext uri="{909E8E84-426E-40DD-AFC4-6F175D3DCCD1}">
              <a14:hiddenFill xmlns:a14="http://schemas.microsoft.com/office/drawing/2010/main">
                <a:solidFill>
                  <a:srgbClr val="FFFFFF"/>
                </a:solidFill>
              </a14:hiddenFill>
            </a:ext>
          </a:extLst>
        </p:spPr>
      </p:pic>
      <p:sp>
        <p:nvSpPr>
          <p:cNvPr id="19" name="ZoneTexte 18"/>
          <p:cNvSpPr txBox="1"/>
          <p:nvPr/>
        </p:nvSpPr>
        <p:spPr>
          <a:xfrm>
            <a:off x="637210" y="3496221"/>
            <a:ext cx="1192955" cy="430887"/>
          </a:xfrm>
          <a:prstGeom prst="rect">
            <a:avLst/>
          </a:prstGeom>
          <a:noFill/>
        </p:spPr>
        <p:txBody>
          <a:bodyPr wrap="none" rtlCol="0">
            <a:spAutoFit/>
          </a:bodyPr>
          <a:lstStyle/>
          <a:p>
            <a:r>
              <a:rPr lang="fr-FR" sz="1100" dirty="0" smtClean="0">
                <a:solidFill>
                  <a:srgbClr val="2392B3"/>
                </a:solidFill>
              </a:rPr>
              <a:t>+2211776893690</a:t>
            </a:r>
            <a:endParaRPr lang="fr-FR" sz="1100" dirty="0" smtClean="0">
              <a:solidFill>
                <a:srgbClr val="2392B3"/>
              </a:solidFill>
            </a:endParaRPr>
          </a:p>
          <a:p>
            <a:r>
              <a:rPr lang="fr-FR" sz="1100" dirty="0" smtClean="0">
                <a:solidFill>
                  <a:srgbClr val="2392B3"/>
                </a:solidFill>
              </a:rPr>
              <a:t>+221776512125</a:t>
            </a:r>
            <a:endParaRPr lang="fr-FR" sz="1100" dirty="0">
              <a:solidFill>
                <a:srgbClr val="2392B3"/>
              </a:solidFill>
            </a:endParaRPr>
          </a:p>
        </p:txBody>
      </p:sp>
      <p:sp>
        <p:nvSpPr>
          <p:cNvPr id="20" name="ZoneTexte 19"/>
          <p:cNvSpPr txBox="1"/>
          <p:nvPr/>
        </p:nvSpPr>
        <p:spPr>
          <a:xfrm>
            <a:off x="637210" y="4452542"/>
            <a:ext cx="1587830" cy="261610"/>
          </a:xfrm>
          <a:prstGeom prst="rect">
            <a:avLst/>
          </a:prstGeom>
          <a:noFill/>
        </p:spPr>
        <p:txBody>
          <a:bodyPr wrap="square" rtlCol="0">
            <a:spAutoFit/>
          </a:bodyPr>
          <a:lstStyle/>
          <a:p>
            <a:r>
              <a:rPr lang="fr-FR" sz="1100" dirty="0" smtClean="0">
                <a:solidFill>
                  <a:srgbClr val="2392B3"/>
                </a:solidFill>
              </a:rPr>
              <a:t>Cité </a:t>
            </a:r>
            <a:r>
              <a:rPr lang="fr-FR" sz="1100" dirty="0" err="1" smtClean="0">
                <a:solidFill>
                  <a:srgbClr val="2392B3"/>
                </a:solidFill>
              </a:rPr>
              <a:t>fadja</a:t>
            </a:r>
            <a:r>
              <a:rPr lang="fr-FR" sz="1100" dirty="0" smtClean="0">
                <a:solidFill>
                  <a:srgbClr val="2392B3"/>
                </a:solidFill>
              </a:rPr>
              <a:t> villa 54 Dakar</a:t>
            </a:r>
            <a:endParaRPr lang="fr-FR" sz="1100" dirty="0">
              <a:solidFill>
                <a:srgbClr val="2392B3"/>
              </a:solidFill>
            </a:endParaRPr>
          </a:p>
        </p:txBody>
      </p:sp>
      <p:sp>
        <p:nvSpPr>
          <p:cNvPr id="21" name="ZoneTexte 20"/>
          <p:cNvSpPr txBox="1"/>
          <p:nvPr/>
        </p:nvSpPr>
        <p:spPr>
          <a:xfrm>
            <a:off x="637210" y="4085090"/>
            <a:ext cx="1840568" cy="261610"/>
          </a:xfrm>
          <a:prstGeom prst="rect">
            <a:avLst/>
          </a:prstGeom>
          <a:noFill/>
        </p:spPr>
        <p:txBody>
          <a:bodyPr wrap="none" rtlCol="0">
            <a:spAutoFit/>
          </a:bodyPr>
          <a:lstStyle/>
          <a:p>
            <a:r>
              <a:rPr lang="fr-FR" sz="1100" dirty="0" smtClean="0">
                <a:solidFill>
                  <a:srgbClr val="2392B3"/>
                </a:solidFill>
              </a:rPr>
              <a:t>oumoukalsoums@gmail.com</a:t>
            </a:r>
            <a:endParaRPr lang="fr-FR" sz="1100" dirty="0">
              <a:solidFill>
                <a:srgbClr val="2392B3"/>
              </a:solidFill>
            </a:endParaRPr>
          </a:p>
        </p:txBody>
      </p:sp>
      <p:sp>
        <p:nvSpPr>
          <p:cNvPr id="22" name="ZoneTexte 21"/>
          <p:cNvSpPr txBox="1"/>
          <p:nvPr/>
        </p:nvSpPr>
        <p:spPr>
          <a:xfrm>
            <a:off x="220499" y="2920224"/>
            <a:ext cx="1148007" cy="461665"/>
          </a:xfrm>
          <a:prstGeom prst="rect">
            <a:avLst/>
          </a:prstGeom>
          <a:noFill/>
        </p:spPr>
        <p:txBody>
          <a:bodyPr wrap="none" rtlCol="0">
            <a:spAutoFit/>
          </a:bodyPr>
          <a:lstStyle/>
          <a:p>
            <a:r>
              <a:rPr lang="fr-FR" sz="2400" dirty="0">
                <a:solidFill>
                  <a:srgbClr val="2392B3"/>
                </a:solidFill>
              </a:rPr>
              <a:t>C</a:t>
            </a:r>
            <a:r>
              <a:rPr lang="fr-FR" sz="2400" dirty="0" smtClean="0">
                <a:solidFill>
                  <a:srgbClr val="2392B3"/>
                </a:solidFill>
              </a:rPr>
              <a:t>ontact</a:t>
            </a:r>
            <a:endParaRPr lang="fr-FR" sz="2400" dirty="0">
              <a:solidFill>
                <a:srgbClr val="2392B3"/>
              </a:solidFill>
            </a:endParaRPr>
          </a:p>
        </p:txBody>
      </p:sp>
      <p:sp>
        <p:nvSpPr>
          <p:cNvPr id="23" name="Rectangle 22"/>
          <p:cNvSpPr/>
          <p:nvPr/>
        </p:nvSpPr>
        <p:spPr>
          <a:xfrm>
            <a:off x="108666" y="5182899"/>
            <a:ext cx="2519680" cy="2861173"/>
          </a:xfrm>
          <a:prstGeom prst="rect">
            <a:avLst/>
          </a:prstGeom>
          <a:solidFill>
            <a:schemeClr val="bg1">
              <a:alpha val="8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ZoneTexte 23"/>
          <p:cNvSpPr txBox="1"/>
          <p:nvPr/>
        </p:nvSpPr>
        <p:spPr>
          <a:xfrm>
            <a:off x="229876" y="5194941"/>
            <a:ext cx="1888850" cy="461665"/>
          </a:xfrm>
          <a:prstGeom prst="rect">
            <a:avLst/>
          </a:prstGeom>
          <a:noFill/>
        </p:spPr>
        <p:txBody>
          <a:bodyPr wrap="none" rtlCol="0">
            <a:spAutoFit/>
          </a:bodyPr>
          <a:lstStyle/>
          <a:p>
            <a:r>
              <a:rPr lang="fr-FR" sz="2400" dirty="0">
                <a:solidFill>
                  <a:srgbClr val="2392B3"/>
                </a:solidFill>
              </a:rPr>
              <a:t>C</a:t>
            </a:r>
            <a:r>
              <a:rPr lang="fr-FR" sz="2400" dirty="0" smtClean="0">
                <a:solidFill>
                  <a:srgbClr val="2392B3"/>
                </a:solidFill>
              </a:rPr>
              <a:t>ompétences</a:t>
            </a:r>
            <a:endParaRPr lang="fr-FR" sz="2400" dirty="0">
              <a:solidFill>
                <a:srgbClr val="2392B3"/>
              </a:solidFill>
            </a:endParaRPr>
          </a:p>
        </p:txBody>
      </p:sp>
      <p:sp>
        <p:nvSpPr>
          <p:cNvPr id="31" name="ZoneTexte 30"/>
          <p:cNvSpPr txBox="1"/>
          <p:nvPr/>
        </p:nvSpPr>
        <p:spPr>
          <a:xfrm>
            <a:off x="139081" y="6073130"/>
            <a:ext cx="1175322" cy="261610"/>
          </a:xfrm>
          <a:prstGeom prst="rect">
            <a:avLst/>
          </a:prstGeom>
          <a:noFill/>
        </p:spPr>
        <p:txBody>
          <a:bodyPr wrap="none" rtlCol="0">
            <a:spAutoFit/>
          </a:bodyPr>
          <a:lstStyle/>
          <a:p>
            <a:r>
              <a:rPr lang="fr-FR" sz="1100" dirty="0" err="1" smtClean="0"/>
              <a:t>Javascript</a:t>
            </a:r>
            <a:r>
              <a:rPr lang="fr-FR" sz="1100" dirty="0" smtClean="0"/>
              <a:t>/</a:t>
            </a:r>
            <a:r>
              <a:rPr lang="fr-FR" sz="1100" dirty="0" err="1" smtClean="0"/>
              <a:t>Jquery</a:t>
            </a:r>
            <a:endParaRPr lang="fr-FR" sz="1100" dirty="0"/>
          </a:p>
        </p:txBody>
      </p:sp>
      <p:sp>
        <p:nvSpPr>
          <p:cNvPr id="32" name="ZoneTexte 31"/>
          <p:cNvSpPr txBox="1"/>
          <p:nvPr/>
        </p:nvSpPr>
        <p:spPr>
          <a:xfrm>
            <a:off x="136034" y="5747059"/>
            <a:ext cx="955711" cy="261610"/>
          </a:xfrm>
          <a:prstGeom prst="rect">
            <a:avLst/>
          </a:prstGeom>
          <a:noFill/>
        </p:spPr>
        <p:txBody>
          <a:bodyPr wrap="none" rtlCol="0">
            <a:spAutoFit/>
          </a:bodyPr>
          <a:lstStyle/>
          <a:p>
            <a:r>
              <a:rPr lang="fr-FR" sz="1100" dirty="0" smtClean="0"/>
              <a:t>HTML5 /CSS3</a:t>
            </a:r>
            <a:endParaRPr lang="fr-FR" sz="1100" dirty="0"/>
          </a:p>
        </p:txBody>
      </p:sp>
      <p:sp>
        <p:nvSpPr>
          <p:cNvPr id="33" name="ZoneTexte 32"/>
          <p:cNvSpPr txBox="1"/>
          <p:nvPr/>
        </p:nvSpPr>
        <p:spPr>
          <a:xfrm>
            <a:off x="139081" y="6405137"/>
            <a:ext cx="1446230" cy="261610"/>
          </a:xfrm>
          <a:prstGeom prst="rect">
            <a:avLst/>
          </a:prstGeom>
          <a:noFill/>
        </p:spPr>
        <p:txBody>
          <a:bodyPr wrap="none" rtlCol="0">
            <a:spAutoFit/>
          </a:bodyPr>
          <a:lstStyle/>
          <a:p>
            <a:r>
              <a:rPr lang="fr-FR" sz="1100" dirty="0" err="1" smtClean="0"/>
              <a:t>Bootstrap</a:t>
            </a:r>
            <a:r>
              <a:rPr lang="fr-FR" sz="1100" dirty="0" smtClean="0"/>
              <a:t>/</a:t>
            </a:r>
            <a:r>
              <a:rPr lang="fr-FR" sz="1100" dirty="0" err="1" smtClean="0"/>
              <a:t>Materialize</a:t>
            </a:r>
            <a:endParaRPr lang="fr-FR" sz="1100" dirty="0"/>
          </a:p>
        </p:txBody>
      </p:sp>
      <p:sp>
        <p:nvSpPr>
          <p:cNvPr id="34" name="ZoneTexte 33"/>
          <p:cNvSpPr txBox="1"/>
          <p:nvPr/>
        </p:nvSpPr>
        <p:spPr>
          <a:xfrm>
            <a:off x="136034" y="6722410"/>
            <a:ext cx="780983" cy="261610"/>
          </a:xfrm>
          <a:prstGeom prst="rect">
            <a:avLst/>
          </a:prstGeom>
          <a:noFill/>
        </p:spPr>
        <p:txBody>
          <a:bodyPr wrap="none" rtlCol="0">
            <a:spAutoFit/>
          </a:bodyPr>
          <a:lstStyle/>
          <a:p>
            <a:r>
              <a:rPr lang="fr-FR" sz="1100" dirty="0" err="1" smtClean="0"/>
              <a:t>Ionic</a:t>
            </a:r>
            <a:r>
              <a:rPr lang="fr-FR" sz="1100" dirty="0" smtClean="0"/>
              <a:t>/</a:t>
            </a:r>
            <a:r>
              <a:rPr lang="fr-FR" sz="1100" dirty="0" err="1" smtClean="0"/>
              <a:t>Twig</a:t>
            </a:r>
            <a:endParaRPr lang="fr-FR" sz="1100" dirty="0"/>
          </a:p>
        </p:txBody>
      </p:sp>
      <p:sp>
        <p:nvSpPr>
          <p:cNvPr id="35" name="ZoneTexte 34"/>
          <p:cNvSpPr txBox="1"/>
          <p:nvPr/>
        </p:nvSpPr>
        <p:spPr>
          <a:xfrm>
            <a:off x="106027" y="7036302"/>
            <a:ext cx="1415772" cy="261610"/>
          </a:xfrm>
          <a:prstGeom prst="rect">
            <a:avLst/>
          </a:prstGeom>
          <a:noFill/>
        </p:spPr>
        <p:txBody>
          <a:bodyPr wrap="none" rtlCol="0">
            <a:spAutoFit/>
          </a:bodyPr>
          <a:lstStyle/>
          <a:p>
            <a:r>
              <a:rPr lang="fr-FR" sz="1100" dirty="0" smtClean="0"/>
              <a:t>Photoshop/Illustrator</a:t>
            </a:r>
            <a:endParaRPr lang="fr-FR" sz="1100" dirty="0"/>
          </a:p>
        </p:txBody>
      </p:sp>
      <p:sp>
        <p:nvSpPr>
          <p:cNvPr id="36" name="ZoneTexte 35"/>
          <p:cNvSpPr txBox="1"/>
          <p:nvPr/>
        </p:nvSpPr>
        <p:spPr>
          <a:xfrm>
            <a:off x="139081" y="7347383"/>
            <a:ext cx="809837" cy="261610"/>
          </a:xfrm>
          <a:prstGeom prst="rect">
            <a:avLst/>
          </a:prstGeom>
          <a:noFill/>
        </p:spPr>
        <p:txBody>
          <a:bodyPr wrap="none" rtlCol="0">
            <a:spAutoFit/>
          </a:bodyPr>
          <a:lstStyle/>
          <a:p>
            <a:r>
              <a:rPr lang="fr-FR" sz="1100" dirty="0" err="1" smtClean="0"/>
              <a:t>Wordpress</a:t>
            </a:r>
            <a:endParaRPr lang="fr-FR" sz="1100" dirty="0"/>
          </a:p>
        </p:txBody>
      </p:sp>
      <p:sp>
        <p:nvSpPr>
          <p:cNvPr id="37" name="Rectangle 36"/>
          <p:cNvSpPr/>
          <p:nvPr/>
        </p:nvSpPr>
        <p:spPr>
          <a:xfrm>
            <a:off x="108666" y="8361003"/>
            <a:ext cx="2519680" cy="1927352"/>
          </a:xfrm>
          <a:prstGeom prst="rect">
            <a:avLst/>
          </a:prstGeom>
          <a:solidFill>
            <a:schemeClr val="bg1">
              <a:alpha val="8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ZoneTexte 37"/>
          <p:cNvSpPr txBox="1"/>
          <p:nvPr/>
        </p:nvSpPr>
        <p:spPr>
          <a:xfrm>
            <a:off x="185321" y="8373766"/>
            <a:ext cx="906017" cy="461665"/>
          </a:xfrm>
          <a:prstGeom prst="rect">
            <a:avLst/>
          </a:prstGeom>
          <a:noFill/>
        </p:spPr>
        <p:txBody>
          <a:bodyPr wrap="none" rtlCol="0">
            <a:spAutoFit/>
          </a:bodyPr>
          <a:lstStyle/>
          <a:p>
            <a:r>
              <a:rPr lang="fr-FR" sz="2400" dirty="0" smtClean="0">
                <a:solidFill>
                  <a:srgbClr val="2392B3"/>
                </a:solidFill>
              </a:rPr>
              <a:t>Social</a:t>
            </a:r>
            <a:endParaRPr lang="fr-FR" sz="2400" dirty="0">
              <a:solidFill>
                <a:srgbClr val="2392B3"/>
              </a:solidFill>
            </a:endParaRPr>
          </a:p>
        </p:txBody>
      </p:sp>
      <p:pic>
        <p:nvPicPr>
          <p:cNvPr id="39" name="Picture 8" descr="Afficher l'image d'origine"/>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93870" y="9622119"/>
            <a:ext cx="272211" cy="272211"/>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0"/>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321678" y="8968535"/>
            <a:ext cx="273600" cy="273600"/>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12"/>
          <p:cNvPicPr>
            <a:picLocks noChangeAspect="1" noChangeArrowheads="1"/>
          </p:cNvPicPr>
          <p:nvPr/>
        </p:nvPicPr>
        <p:blipFill>
          <a:blip r:embed="rId8">
            <a:extLst>
              <a:ext uri="{28A0092B-C50C-407E-A947-70E740481C1C}">
                <a14:useLocalDpi xmlns:a14="http://schemas.microsoft.com/office/drawing/2010/main" val="0"/>
              </a:ext>
            </a:extLst>
          </a:blip>
          <a:stretch>
            <a:fillRect/>
          </a:stretch>
        </p:blipFill>
        <p:spPr bwMode="auto">
          <a:xfrm>
            <a:off x="292481" y="9302285"/>
            <a:ext cx="273600" cy="273600"/>
          </a:xfrm>
          <a:prstGeom prst="rect">
            <a:avLst/>
          </a:prstGeom>
          <a:noFill/>
          <a:extLst>
            <a:ext uri="{909E8E84-426E-40DD-AFC4-6F175D3DCCD1}">
              <a14:hiddenFill xmlns:a14="http://schemas.microsoft.com/office/drawing/2010/main">
                <a:solidFill>
                  <a:srgbClr val="FFFFFF"/>
                </a:solidFill>
              </a14:hiddenFill>
            </a:ext>
          </a:extLst>
        </p:spPr>
      </p:pic>
      <p:sp>
        <p:nvSpPr>
          <p:cNvPr id="42" name="ZoneTexte 41"/>
          <p:cNvSpPr txBox="1"/>
          <p:nvPr/>
        </p:nvSpPr>
        <p:spPr>
          <a:xfrm>
            <a:off x="710132" y="8975895"/>
            <a:ext cx="1491114" cy="261610"/>
          </a:xfrm>
          <a:prstGeom prst="rect">
            <a:avLst/>
          </a:prstGeom>
          <a:noFill/>
        </p:spPr>
        <p:txBody>
          <a:bodyPr wrap="none" rtlCol="0">
            <a:spAutoFit/>
          </a:bodyPr>
          <a:lstStyle/>
          <a:p>
            <a:r>
              <a:rPr lang="fr-FR" sz="1100" dirty="0" smtClean="0"/>
              <a:t>Github.com/KALSOUM</a:t>
            </a:r>
            <a:endParaRPr lang="fr-FR" sz="1100" dirty="0"/>
          </a:p>
        </p:txBody>
      </p:sp>
      <p:sp>
        <p:nvSpPr>
          <p:cNvPr id="43" name="ZoneTexte 42"/>
          <p:cNvSpPr txBox="1"/>
          <p:nvPr/>
        </p:nvSpPr>
        <p:spPr>
          <a:xfrm>
            <a:off x="710132" y="9619724"/>
            <a:ext cx="1798890" cy="430887"/>
          </a:xfrm>
          <a:prstGeom prst="rect">
            <a:avLst/>
          </a:prstGeom>
          <a:noFill/>
        </p:spPr>
        <p:txBody>
          <a:bodyPr wrap="square" rtlCol="0">
            <a:spAutoFit/>
          </a:bodyPr>
          <a:lstStyle/>
          <a:p>
            <a:r>
              <a:rPr lang="fr-FR" sz="1100" dirty="0" smtClean="0"/>
              <a:t>Linkedin.com/</a:t>
            </a:r>
            <a:r>
              <a:rPr lang="fr-FR" sz="1100" dirty="0" err="1" smtClean="0"/>
              <a:t>oumou</a:t>
            </a:r>
            <a:r>
              <a:rPr lang="fr-FR" sz="1100" dirty="0" smtClean="0"/>
              <a:t> </a:t>
            </a:r>
            <a:r>
              <a:rPr lang="fr-FR" sz="1100" dirty="0" err="1" smtClean="0"/>
              <a:t>kalsoum</a:t>
            </a:r>
            <a:r>
              <a:rPr lang="fr-FR" sz="1100" dirty="0" smtClean="0"/>
              <a:t> </a:t>
            </a:r>
            <a:r>
              <a:rPr lang="fr-FR" sz="1100" dirty="0" err="1" smtClean="0"/>
              <a:t>sene</a:t>
            </a:r>
            <a:r>
              <a:rPr lang="fr-FR" sz="1100" dirty="0" smtClean="0"/>
              <a:t> </a:t>
            </a:r>
            <a:r>
              <a:rPr lang="fr-FR" sz="1100" dirty="0" err="1" smtClean="0"/>
              <a:t>deme</a:t>
            </a:r>
            <a:endParaRPr lang="fr-FR" sz="1100" dirty="0"/>
          </a:p>
        </p:txBody>
      </p:sp>
      <p:sp>
        <p:nvSpPr>
          <p:cNvPr id="44" name="ZoneTexte 43"/>
          <p:cNvSpPr txBox="1"/>
          <p:nvPr/>
        </p:nvSpPr>
        <p:spPr>
          <a:xfrm>
            <a:off x="710132" y="9303113"/>
            <a:ext cx="1798890" cy="261610"/>
          </a:xfrm>
          <a:prstGeom prst="rect">
            <a:avLst/>
          </a:prstGeom>
          <a:noFill/>
        </p:spPr>
        <p:txBody>
          <a:bodyPr wrap="none" rtlCol="0">
            <a:spAutoFit/>
          </a:bodyPr>
          <a:lstStyle/>
          <a:p>
            <a:r>
              <a:rPr lang="fr-FR" sz="1100" dirty="0" smtClean="0"/>
              <a:t>Twitter.com/@</a:t>
            </a:r>
            <a:r>
              <a:rPr lang="fr-FR" sz="1100" dirty="0" err="1" smtClean="0"/>
              <a:t>Oumoudavid</a:t>
            </a:r>
            <a:endParaRPr lang="fr-FR" sz="1100" dirty="0"/>
          </a:p>
        </p:txBody>
      </p:sp>
      <p:pic>
        <p:nvPicPr>
          <p:cNvPr id="45" name="Image 4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08930" y="334811"/>
            <a:ext cx="2010946" cy="1975820"/>
          </a:xfrm>
          <a:prstGeom prst="ellipse">
            <a:avLst/>
          </a:prstGeom>
          <a:ln w="28575">
            <a:solidFill>
              <a:schemeClr val="bg1"/>
            </a:solidFill>
          </a:ln>
          <a:effectLst>
            <a:outerShdw blurRad="50800" dist="38100" algn="l" rotWithShape="0">
              <a:prstClr val="black">
                <a:alpha val="40000"/>
              </a:prstClr>
            </a:outerShdw>
          </a:effectLst>
        </p:spPr>
      </p:pic>
      <p:sp>
        <p:nvSpPr>
          <p:cNvPr id="46" name="Rectangle 8"/>
          <p:cNvSpPr/>
          <p:nvPr/>
        </p:nvSpPr>
        <p:spPr>
          <a:xfrm>
            <a:off x="2930120" y="943939"/>
            <a:ext cx="4486052" cy="600164"/>
          </a:xfrm>
          <a:prstGeom prst="rect">
            <a:avLst/>
          </a:prstGeom>
        </p:spPr>
        <p:txBody>
          <a:bodyPr wrap="square">
            <a:spAutoFit/>
          </a:bodyPr>
          <a:lstStyle/>
          <a:p>
            <a:pPr algn="just">
              <a:tabLst>
                <a:tab pos="723900" algn="l"/>
                <a:tab pos="1447800" algn="l"/>
                <a:tab pos="2171700" algn="l"/>
              </a:tabLst>
            </a:pPr>
            <a:r>
              <a:rPr lang="fr-FR" sz="1100" dirty="0" smtClean="0">
                <a:ea typeface="Century Gothic" charset="0"/>
                <a:cs typeface="Century Gothic" charset="0"/>
              </a:rPr>
              <a:t>Pour ce poste de développeuse web, je maitrise les langages énumérer</a:t>
            </a:r>
          </a:p>
          <a:p>
            <a:pPr algn="just">
              <a:tabLst>
                <a:tab pos="723900" algn="l"/>
                <a:tab pos="1447800" algn="l"/>
                <a:tab pos="2171700" algn="l"/>
              </a:tabLst>
            </a:pPr>
            <a:r>
              <a:rPr lang="fr-FR" sz="1100" dirty="0" smtClean="0">
                <a:ea typeface="Century Gothic" charset="0"/>
                <a:cs typeface="Century Gothic" charset="0"/>
              </a:rPr>
              <a:t> ci-dessous, j’ai eu a réaliser des projets très réussis qui sont disponibles sur mon </a:t>
            </a:r>
            <a:r>
              <a:rPr lang="fr-FR" sz="1100" dirty="0" err="1" smtClean="0">
                <a:ea typeface="Century Gothic" charset="0"/>
                <a:cs typeface="Century Gothic" charset="0"/>
              </a:rPr>
              <a:t>GitHub</a:t>
            </a:r>
            <a:r>
              <a:rPr lang="fr-FR" sz="1100" dirty="0" smtClean="0">
                <a:ea typeface="Century Gothic" charset="0"/>
                <a:cs typeface="Century Gothic" charset="0"/>
              </a:rPr>
              <a:t>.</a:t>
            </a:r>
            <a:endParaRPr lang="fr-FR" sz="1100" dirty="0">
              <a:ea typeface="Century Gothic" charset="0"/>
              <a:cs typeface="Century Gothic" charset="0"/>
            </a:endParaRPr>
          </a:p>
        </p:txBody>
      </p:sp>
      <p:sp>
        <p:nvSpPr>
          <p:cNvPr id="47" name="ZoneTexte 46"/>
          <p:cNvSpPr txBox="1"/>
          <p:nvPr/>
        </p:nvSpPr>
        <p:spPr>
          <a:xfrm>
            <a:off x="2862099" y="109790"/>
            <a:ext cx="4589809" cy="830997"/>
          </a:xfrm>
          <a:prstGeom prst="rect">
            <a:avLst/>
          </a:prstGeom>
          <a:noFill/>
        </p:spPr>
        <p:txBody>
          <a:bodyPr wrap="square" rtlCol="0">
            <a:spAutoFit/>
          </a:bodyPr>
          <a:lstStyle/>
          <a:p>
            <a:r>
              <a:rPr lang="fr-FR" sz="2400" dirty="0" err="1" smtClean="0">
                <a:ea typeface="Century Gothic" charset="0"/>
                <a:cs typeface="Century Gothic" charset="0"/>
              </a:rPr>
              <a:t>Oumou</a:t>
            </a:r>
            <a:r>
              <a:rPr lang="fr-FR" sz="2400" dirty="0" smtClean="0">
                <a:ea typeface="Century Gothic" charset="0"/>
                <a:cs typeface="Century Gothic" charset="0"/>
              </a:rPr>
              <a:t> </a:t>
            </a:r>
            <a:r>
              <a:rPr lang="fr-FR" sz="2400" dirty="0" err="1" smtClean="0">
                <a:ea typeface="Century Gothic" charset="0"/>
                <a:cs typeface="Century Gothic" charset="0"/>
              </a:rPr>
              <a:t>Kalsoum</a:t>
            </a:r>
            <a:r>
              <a:rPr lang="fr-FR" sz="2400" dirty="0" smtClean="0">
                <a:ea typeface="Century Gothic" charset="0"/>
                <a:cs typeface="Century Gothic" charset="0"/>
              </a:rPr>
              <a:t> </a:t>
            </a:r>
            <a:r>
              <a:rPr lang="fr-FR" sz="2400" dirty="0" err="1" smtClean="0">
                <a:ea typeface="Century Gothic" charset="0"/>
                <a:cs typeface="Century Gothic" charset="0"/>
              </a:rPr>
              <a:t>Sene</a:t>
            </a:r>
            <a:r>
              <a:rPr lang="fr-FR" sz="2400" dirty="0" smtClean="0">
                <a:solidFill>
                  <a:srgbClr val="2392B3"/>
                </a:solidFill>
                <a:ea typeface="Century Gothic" charset="0"/>
                <a:cs typeface="Century Gothic" charset="0"/>
              </a:rPr>
              <a:t> / Développeuse web et mobile</a:t>
            </a:r>
            <a:endParaRPr lang="fr-FR" sz="2400" dirty="0">
              <a:solidFill>
                <a:srgbClr val="2392B3"/>
              </a:solidFill>
              <a:ea typeface="Century Gothic" charset="0"/>
              <a:cs typeface="Century Gothic" charset="0"/>
            </a:endParaRPr>
          </a:p>
        </p:txBody>
      </p:sp>
      <p:graphicFrame>
        <p:nvGraphicFramePr>
          <p:cNvPr id="48" name="Tableau 47"/>
          <p:cNvGraphicFramePr>
            <a:graphicFrameLocks noGrp="1"/>
          </p:cNvGraphicFramePr>
          <p:nvPr>
            <p:extLst>
              <p:ext uri="{D42A27DB-BD31-4B8C-83A1-F6EECF244321}">
                <p14:modId xmlns:p14="http://schemas.microsoft.com/office/powerpoint/2010/main" val="3740010465"/>
              </p:ext>
            </p:extLst>
          </p:nvPr>
        </p:nvGraphicFramePr>
        <p:xfrm>
          <a:off x="2868736" y="2781472"/>
          <a:ext cx="4452043" cy="1188720"/>
        </p:xfrm>
        <a:graphic>
          <a:graphicData uri="http://schemas.openxmlformats.org/drawingml/2006/table">
            <a:tbl>
              <a:tblPr firstRow="1" bandRow="1">
                <a:tableStyleId>{5C22544A-7EE6-4342-B048-85BDC9FD1C3A}</a:tableStyleId>
              </a:tblPr>
              <a:tblGrid>
                <a:gridCol w="2769277"/>
                <a:gridCol w="1682766"/>
              </a:tblGrid>
              <a:tr h="152370">
                <a:tc>
                  <a:txBody>
                    <a:bodyPr/>
                    <a:lstStyle/>
                    <a:p>
                      <a:r>
                        <a:rPr lang="fr-FR" sz="1100" b="0" dirty="0" smtClean="0">
                          <a:solidFill>
                            <a:schemeClr val="tx1"/>
                          </a:solidFill>
                          <a:latin typeface="+mn-lt"/>
                        </a:rPr>
                        <a:t>Access</a:t>
                      </a:r>
                      <a:r>
                        <a:rPr lang="fr-FR" sz="1100" b="0" baseline="0" dirty="0" smtClean="0">
                          <a:solidFill>
                            <a:schemeClr val="tx1"/>
                          </a:solidFill>
                          <a:latin typeface="+mn-lt"/>
                        </a:rPr>
                        <a:t> Code </a:t>
                      </a:r>
                      <a:r>
                        <a:rPr lang="fr-FR" sz="1100" b="0" baseline="0" dirty="0" err="1" smtClean="0">
                          <a:solidFill>
                            <a:schemeClr val="tx1"/>
                          </a:solidFill>
                          <a:latin typeface="+mn-lt"/>
                        </a:rPr>
                        <a:t>School</a:t>
                      </a:r>
                      <a:r>
                        <a:rPr lang="fr-FR" sz="1100" b="0" baseline="0" dirty="0" smtClean="0">
                          <a:solidFill>
                            <a:schemeClr val="tx1"/>
                          </a:solidFill>
                          <a:latin typeface="+mn-lt"/>
                        </a:rPr>
                        <a:t> Dakar</a:t>
                      </a:r>
                      <a:r>
                        <a:rPr lang="fr-FR" sz="1100" b="0" dirty="0" smtClean="0">
                          <a:solidFill>
                            <a:schemeClr val="tx1"/>
                          </a:solidFill>
                          <a:latin typeface="+mn-lt"/>
                        </a:rPr>
                        <a:t> /Apprenante</a:t>
                      </a:r>
                      <a:endParaRPr lang="fr-FR" sz="1100" b="0" dirty="0">
                        <a:solidFill>
                          <a:schemeClr val="tx1"/>
                        </a:solidFill>
                        <a:latin typeface="+mn-lt"/>
                      </a:endParaRPr>
                    </a:p>
                  </a:txBody>
                  <a:tcPr>
                    <a:lnL w="12700" cmpd="sng">
                      <a:noFill/>
                    </a:lnL>
                    <a:lnR w="12700" cmpd="sng">
                      <a:noFill/>
                    </a:lnR>
                    <a:lnT w="12700" cmpd="sng">
                      <a:noFill/>
                    </a:lnT>
                    <a:lnB w="12700" cap="flat" cmpd="sng" algn="ctr">
                      <a:solidFill>
                        <a:srgbClr val="2392B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0" dirty="0" smtClean="0">
                          <a:solidFill>
                            <a:schemeClr val="tx1"/>
                          </a:solidFill>
                          <a:latin typeface="+mn-lt"/>
                        </a:rPr>
                        <a:t>2018- 2019</a:t>
                      </a:r>
                      <a:endParaRPr lang="fr-FR" sz="1100" b="0" dirty="0">
                        <a:solidFill>
                          <a:schemeClr val="tx1"/>
                        </a:solidFill>
                        <a:latin typeface="+mn-lt"/>
                      </a:endParaRPr>
                    </a:p>
                  </a:txBody>
                  <a:tcPr>
                    <a:lnL w="12700" cmpd="sng">
                      <a:noFill/>
                    </a:lnL>
                    <a:lnR w="12700" cmpd="sng">
                      <a:noFill/>
                    </a:lnR>
                    <a:lnT w="12700" cmpd="sng">
                      <a:noFill/>
                    </a:lnT>
                    <a:lnB w="12700" cap="flat" cmpd="sng" algn="ctr">
                      <a:solidFill>
                        <a:srgbClr val="2392B3"/>
                      </a:solidFill>
                      <a:prstDash val="solid"/>
                      <a:round/>
                      <a:headEnd type="none" w="med" len="med"/>
                      <a:tailEnd type="none" w="med" len="med"/>
                    </a:lnB>
                    <a:lnTlToBr w="12700" cmpd="sng">
                      <a:noFill/>
                      <a:prstDash val="solid"/>
                    </a:lnTlToBr>
                    <a:lnBlToTr w="12700" cmpd="sng">
                      <a:noFill/>
                      <a:prstDash val="solid"/>
                    </a:lnBlToTr>
                    <a:noFill/>
                  </a:tcPr>
                </a:tc>
              </a:tr>
              <a:tr h="370840">
                <a:tc gridSpan="2">
                  <a:txBody>
                    <a:bodyPr/>
                    <a:lstStyle/>
                    <a:p>
                      <a:pPr>
                        <a:tabLst>
                          <a:tab pos="723900" algn="l"/>
                          <a:tab pos="1447800" algn="l"/>
                          <a:tab pos="2171700" algn="l"/>
                        </a:tabLst>
                        <a:defRPr/>
                      </a:pPr>
                      <a:r>
                        <a:rPr lang="fr-FR" sz="1100" dirty="0" smtClean="0">
                          <a:latin typeface="+mn-lt"/>
                          <a:ea typeface="Century Gothic" charset="0"/>
                          <a:cs typeface="Century Gothic" charset="0"/>
                        </a:rPr>
                        <a:t>C’est une école de formation en développement</a:t>
                      </a:r>
                      <a:r>
                        <a:rPr lang="fr-FR" sz="1100" baseline="0" dirty="0" smtClean="0">
                          <a:latin typeface="+mn-lt"/>
                          <a:ea typeface="Century Gothic" charset="0"/>
                          <a:cs typeface="Century Gothic" charset="0"/>
                        </a:rPr>
                        <a:t>  web ou j’ai appris plusieurs langages de programmation . J’ai réalisés des projets en groupe mais aussi individuel comme un annuaire de films , une application de transfert de fichiers, un explorateur de fichiers , un  jeu vidéo, un générateur de mêmes et bien d’autres. </a:t>
                      </a:r>
                      <a:endParaRPr lang="fr-FR" sz="1100" dirty="0">
                        <a:latin typeface="+mn-lt"/>
                        <a:ea typeface="Century Gothic" charset="0"/>
                        <a:cs typeface="Century Gothic" charset="0"/>
                      </a:endParaRPr>
                    </a:p>
                  </a:txBody>
                  <a:tcPr>
                    <a:lnL w="12700" cmpd="sng">
                      <a:noFill/>
                    </a:lnL>
                    <a:lnR w="12700" cmpd="sng">
                      <a:noFill/>
                    </a:lnR>
                    <a:lnT w="12700" cap="flat" cmpd="sng" algn="ctr">
                      <a:solidFill>
                        <a:srgbClr val="2392B3"/>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fr-FR" b="0" dirty="0">
                        <a:solidFill>
                          <a:schemeClr val="tx1"/>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r>
            </a:tbl>
          </a:graphicData>
        </a:graphic>
      </p:graphicFrame>
      <p:graphicFrame>
        <p:nvGraphicFramePr>
          <p:cNvPr id="49" name="Tableau 48"/>
          <p:cNvGraphicFramePr>
            <a:graphicFrameLocks noGrp="1"/>
          </p:cNvGraphicFramePr>
          <p:nvPr>
            <p:extLst>
              <p:ext uri="{D42A27DB-BD31-4B8C-83A1-F6EECF244321}">
                <p14:modId xmlns:p14="http://schemas.microsoft.com/office/powerpoint/2010/main" val="2970391483"/>
              </p:ext>
            </p:extLst>
          </p:nvPr>
        </p:nvGraphicFramePr>
        <p:xfrm>
          <a:off x="2850268" y="4177016"/>
          <a:ext cx="4452043" cy="685800"/>
        </p:xfrm>
        <a:graphic>
          <a:graphicData uri="http://schemas.openxmlformats.org/drawingml/2006/table">
            <a:tbl>
              <a:tblPr firstRow="1" bandRow="1">
                <a:tableStyleId>{5C22544A-7EE6-4342-B048-85BDC9FD1C3A}</a:tableStyleId>
              </a:tblPr>
              <a:tblGrid>
                <a:gridCol w="2769277"/>
                <a:gridCol w="1682766"/>
              </a:tblGrid>
              <a:tr h="152370">
                <a:tc>
                  <a:txBody>
                    <a:bodyPr/>
                    <a:lstStyle/>
                    <a:p>
                      <a:r>
                        <a:rPr lang="fr-FR" sz="1100" b="0" dirty="0" err="1" smtClean="0">
                          <a:solidFill>
                            <a:schemeClr val="tx1"/>
                          </a:solidFill>
                          <a:latin typeface="+mn-lt"/>
                        </a:rPr>
                        <a:t>Patisen</a:t>
                      </a:r>
                      <a:r>
                        <a:rPr lang="fr-FR" sz="1100" b="0" baseline="0" dirty="0" smtClean="0">
                          <a:solidFill>
                            <a:schemeClr val="tx1"/>
                          </a:solidFill>
                          <a:latin typeface="+mn-lt"/>
                        </a:rPr>
                        <a:t> </a:t>
                      </a:r>
                      <a:r>
                        <a:rPr lang="fr-FR" sz="1100" b="0" baseline="0" dirty="0" err="1" smtClean="0">
                          <a:solidFill>
                            <a:schemeClr val="tx1"/>
                          </a:solidFill>
                          <a:latin typeface="+mn-lt"/>
                        </a:rPr>
                        <a:t>Senegal</a:t>
                      </a:r>
                      <a:r>
                        <a:rPr lang="fr-FR" sz="1100" b="0" dirty="0" smtClean="0">
                          <a:solidFill>
                            <a:schemeClr val="tx1"/>
                          </a:solidFill>
                          <a:latin typeface="+mn-lt"/>
                        </a:rPr>
                        <a:t> </a:t>
                      </a:r>
                      <a:r>
                        <a:rPr lang="fr-FR" sz="1100" b="0" dirty="0" smtClean="0">
                          <a:solidFill>
                            <a:schemeClr val="tx1"/>
                          </a:solidFill>
                          <a:latin typeface="+mn-lt"/>
                        </a:rPr>
                        <a:t>/ </a:t>
                      </a:r>
                      <a:r>
                        <a:rPr lang="fr-FR" sz="1100" b="0" dirty="0" smtClean="0">
                          <a:solidFill>
                            <a:schemeClr val="tx1"/>
                          </a:solidFill>
                          <a:latin typeface="+mn-lt"/>
                        </a:rPr>
                        <a:t>Stagiaire</a:t>
                      </a:r>
                      <a:endParaRPr lang="fr-FR" sz="1100" b="0" dirty="0">
                        <a:solidFill>
                          <a:schemeClr val="tx1"/>
                        </a:solidFill>
                        <a:latin typeface="+mn-lt"/>
                      </a:endParaRPr>
                    </a:p>
                  </a:txBody>
                  <a:tcPr>
                    <a:lnL w="12700" cmpd="sng">
                      <a:noFill/>
                    </a:lnL>
                    <a:lnR w="12700" cmpd="sng">
                      <a:noFill/>
                    </a:lnR>
                    <a:lnT w="12700" cmpd="sng">
                      <a:noFill/>
                    </a:lnT>
                    <a:lnB w="12700" cap="flat" cmpd="sng" algn="ctr">
                      <a:solidFill>
                        <a:srgbClr val="2392B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0" dirty="0" smtClean="0">
                          <a:solidFill>
                            <a:schemeClr val="tx1"/>
                          </a:solidFill>
                          <a:latin typeface="+mn-lt"/>
                        </a:rPr>
                        <a:t>2018- 2019</a:t>
                      </a:r>
                      <a:endParaRPr lang="fr-FR" sz="1100" b="0" dirty="0">
                        <a:solidFill>
                          <a:schemeClr val="tx1"/>
                        </a:solidFill>
                        <a:latin typeface="+mn-lt"/>
                      </a:endParaRPr>
                    </a:p>
                  </a:txBody>
                  <a:tcPr>
                    <a:lnL w="12700" cmpd="sng">
                      <a:noFill/>
                    </a:lnL>
                    <a:lnR w="12700" cmpd="sng">
                      <a:noFill/>
                    </a:lnR>
                    <a:lnT w="12700" cmpd="sng">
                      <a:noFill/>
                    </a:lnT>
                    <a:lnB w="12700" cap="flat" cmpd="sng" algn="ctr">
                      <a:solidFill>
                        <a:srgbClr val="2392B3"/>
                      </a:solidFill>
                      <a:prstDash val="solid"/>
                      <a:round/>
                      <a:headEnd type="none" w="med" len="med"/>
                      <a:tailEnd type="none" w="med" len="med"/>
                    </a:lnB>
                    <a:lnTlToBr w="12700" cmpd="sng">
                      <a:noFill/>
                      <a:prstDash val="solid"/>
                    </a:lnTlToBr>
                    <a:lnBlToTr w="12700" cmpd="sng">
                      <a:noFill/>
                      <a:prstDash val="solid"/>
                    </a:lnBlToTr>
                    <a:noFill/>
                  </a:tcPr>
                </a:tc>
              </a:tr>
              <a:tr h="370840">
                <a:tc gridSpan="2">
                  <a:txBody>
                    <a:bodyPr/>
                    <a:lstStyle/>
                    <a:p>
                      <a:pPr>
                        <a:tabLst>
                          <a:tab pos="723900" algn="l"/>
                          <a:tab pos="1447800" algn="l"/>
                          <a:tab pos="2171700" algn="l"/>
                        </a:tabLst>
                        <a:defRPr/>
                      </a:pPr>
                      <a:r>
                        <a:rPr lang="fr-FR" sz="1100" dirty="0" smtClean="0">
                          <a:latin typeface="+mn-lt"/>
                          <a:ea typeface="Century Gothic" charset="0"/>
                          <a:cs typeface="Century Gothic" charset="0"/>
                        </a:rPr>
                        <a:t>J’ai </a:t>
                      </a:r>
                      <a:r>
                        <a:rPr lang="fr-FR" sz="1100" dirty="0" err="1" smtClean="0">
                          <a:latin typeface="+mn-lt"/>
                          <a:ea typeface="Century Gothic" charset="0"/>
                          <a:cs typeface="Century Gothic" charset="0"/>
                        </a:rPr>
                        <a:t>éffectuée</a:t>
                      </a:r>
                      <a:r>
                        <a:rPr lang="fr-FR" sz="1100" dirty="0" smtClean="0">
                          <a:latin typeface="+mn-lt"/>
                          <a:ea typeface="Century Gothic" charset="0"/>
                          <a:cs typeface="Century Gothic" charset="0"/>
                        </a:rPr>
                        <a:t> un stage de un mois a </a:t>
                      </a:r>
                      <a:r>
                        <a:rPr lang="fr-FR" sz="1100" dirty="0" err="1" smtClean="0">
                          <a:latin typeface="+mn-lt"/>
                          <a:ea typeface="Century Gothic" charset="0"/>
                          <a:cs typeface="Century Gothic" charset="0"/>
                        </a:rPr>
                        <a:t>Patisen</a:t>
                      </a:r>
                      <a:r>
                        <a:rPr lang="fr-FR" sz="1100" dirty="0" smtClean="0">
                          <a:latin typeface="+mn-lt"/>
                          <a:ea typeface="Century Gothic" charset="0"/>
                          <a:cs typeface="Century Gothic" charset="0"/>
                        </a:rPr>
                        <a:t> comme contrôleuse de qualité.</a:t>
                      </a:r>
                    </a:p>
                    <a:p>
                      <a:pPr>
                        <a:tabLst>
                          <a:tab pos="723900" algn="l"/>
                          <a:tab pos="1447800" algn="l"/>
                          <a:tab pos="2171700" algn="l"/>
                        </a:tabLst>
                        <a:defRPr/>
                      </a:pPr>
                      <a:r>
                        <a:rPr lang="fr-FR" sz="1100" dirty="0" smtClean="0">
                          <a:latin typeface="+mn-lt"/>
                          <a:ea typeface="Century Gothic" charset="0"/>
                          <a:cs typeface="Century Gothic" charset="0"/>
                        </a:rPr>
                        <a:t>J’</a:t>
                      </a:r>
                      <a:r>
                        <a:rPr lang="fr-FR" sz="1100" dirty="0" err="1" smtClean="0">
                          <a:latin typeface="+mn-lt"/>
                          <a:ea typeface="Century Gothic" charset="0"/>
                          <a:cs typeface="Century Gothic" charset="0"/>
                        </a:rPr>
                        <a:t>étaise</a:t>
                      </a:r>
                      <a:r>
                        <a:rPr lang="fr-FR" sz="1100" dirty="0" smtClean="0">
                          <a:latin typeface="+mn-lt"/>
                          <a:ea typeface="Century Gothic" charset="0"/>
                          <a:cs typeface="Century Gothic" charset="0"/>
                        </a:rPr>
                        <a:t> au niveau</a:t>
                      </a:r>
                      <a:r>
                        <a:rPr lang="fr-FR" sz="1100" baseline="0" dirty="0" smtClean="0">
                          <a:latin typeface="+mn-lt"/>
                          <a:ea typeface="Century Gothic" charset="0"/>
                          <a:cs typeface="Century Gothic" charset="0"/>
                        </a:rPr>
                        <a:t> du laboratoire.</a:t>
                      </a:r>
                      <a:r>
                        <a:rPr lang="fr-FR" sz="1100" dirty="0" smtClean="0">
                          <a:latin typeface="+mn-lt"/>
                          <a:ea typeface="Century Gothic" charset="0"/>
                          <a:cs typeface="Century Gothic" charset="0"/>
                        </a:rPr>
                        <a:t> </a:t>
                      </a:r>
                      <a:endParaRPr lang="fr-FR" sz="1100" dirty="0">
                        <a:latin typeface="+mn-lt"/>
                        <a:ea typeface="Century Gothic" charset="0"/>
                        <a:cs typeface="Century Gothic" charset="0"/>
                      </a:endParaRPr>
                    </a:p>
                  </a:txBody>
                  <a:tcPr>
                    <a:lnL w="12700" cmpd="sng">
                      <a:noFill/>
                    </a:lnL>
                    <a:lnR w="12700" cmpd="sng">
                      <a:noFill/>
                    </a:lnR>
                    <a:lnT w="12700" cap="flat" cmpd="sng" algn="ctr">
                      <a:solidFill>
                        <a:srgbClr val="2392B3"/>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fr-FR" b="0" dirty="0">
                        <a:solidFill>
                          <a:schemeClr val="tx1"/>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r>
            </a:tbl>
          </a:graphicData>
        </a:graphic>
      </p:graphicFrame>
      <p:graphicFrame>
        <p:nvGraphicFramePr>
          <p:cNvPr id="50" name="Tableau 49"/>
          <p:cNvGraphicFramePr>
            <a:graphicFrameLocks noGrp="1"/>
          </p:cNvGraphicFramePr>
          <p:nvPr>
            <p:extLst>
              <p:ext uri="{D42A27DB-BD31-4B8C-83A1-F6EECF244321}">
                <p14:modId xmlns:p14="http://schemas.microsoft.com/office/powerpoint/2010/main" val="2479760178"/>
              </p:ext>
            </p:extLst>
          </p:nvPr>
        </p:nvGraphicFramePr>
        <p:xfrm>
          <a:off x="2902747" y="5499054"/>
          <a:ext cx="4418032" cy="1021080"/>
        </p:xfrm>
        <a:graphic>
          <a:graphicData uri="http://schemas.openxmlformats.org/drawingml/2006/table">
            <a:tbl>
              <a:tblPr firstRow="1" bandRow="1">
                <a:tableStyleId>{5C22544A-7EE6-4342-B048-85BDC9FD1C3A}</a:tableStyleId>
              </a:tblPr>
              <a:tblGrid>
                <a:gridCol w="2748121"/>
                <a:gridCol w="1669911"/>
              </a:tblGrid>
              <a:tr h="152370">
                <a:tc>
                  <a:txBody>
                    <a:bodyPr/>
                    <a:lstStyle/>
                    <a:p>
                      <a:r>
                        <a:rPr lang="fr-FR" sz="1100" b="0" dirty="0" smtClean="0">
                          <a:solidFill>
                            <a:schemeClr val="tx1"/>
                          </a:solidFill>
                          <a:latin typeface="+mn-lt"/>
                        </a:rPr>
                        <a:t>SOCIETE / TITRE DU POSTE</a:t>
                      </a:r>
                      <a:endParaRPr lang="fr-FR" sz="1100" b="0" dirty="0">
                        <a:solidFill>
                          <a:schemeClr val="tx1"/>
                        </a:solidFill>
                        <a:latin typeface="+mn-lt"/>
                      </a:endParaRPr>
                    </a:p>
                  </a:txBody>
                  <a:tcPr>
                    <a:lnL w="12700" cmpd="sng">
                      <a:noFill/>
                    </a:lnL>
                    <a:lnR w="12700" cmpd="sng">
                      <a:noFill/>
                    </a:lnR>
                    <a:lnT w="12700" cmpd="sng">
                      <a:noFill/>
                    </a:lnT>
                    <a:lnB w="12700" cap="flat" cmpd="sng" algn="ctr">
                      <a:solidFill>
                        <a:srgbClr val="2392B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0" dirty="0" smtClean="0">
                          <a:solidFill>
                            <a:schemeClr val="tx1"/>
                          </a:solidFill>
                          <a:latin typeface="+mn-lt"/>
                        </a:rPr>
                        <a:t>2015- 2017</a:t>
                      </a:r>
                      <a:endParaRPr lang="fr-FR" sz="1100" b="0" dirty="0">
                        <a:solidFill>
                          <a:schemeClr val="tx1"/>
                        </a:solidFill>
                        <a:latin typeface="+mn-lt"/>
                      </a:endParaRPr>
                    </a:p>
                  </a:txBody>
                  <a:tcPr>
                    <a:lnL w="12700" cmpd="sng">
                      <a:noFill/>
                    </a:lnL>
                    <a:lnR w="12700" cmpd="sng">
                      <a:noFill/>
                    </a:lnR>
                    <a:lnT w="12700" cmpd="sng">
                      <a:noFill/>
                    </a:lnT>
                    <a:lnB w="12700" cap="flat" cmpd="sng" algn="ctr">
                      <a:solidFill>
                        <a:srgbClr val="2392B3"/>
                      </a:solidFill>
                      <a:prstDash val="solid"/>
                      <a:round/>
                      <a:headEnd type="none" w="med" len="med"/>
                      <a:tailEnd type="none" w="med" len="med"/>
                    </a:lnB>
                    <a:lnTlToBr w="12700" cmpd="sng">
                      <a:noFill/>
                      <a:prstDash val="solid"/>
                    </a:lnTlToBr>
                    <a:lnBlToTr w="12700" cmpd="sng">
                      <a:noFill/>
                      <a:prstDash val="solid"/>
                    </a:lnBlToTr>
                    <a:noFill/>
                  </a:tcPr>
                </a:tc>
              </a:tr>
              <a:tr h="370840">
                <a:tc gridSpan="2">
                  <a:txBody>
                    <a:bodyPr/>
                    <a:lstStyle/>
                    <a:p>
                      <a:pPr>
                        <a:tabLst>
                          <a:tab pos="723900" algn="l"/>
                          <a:tab pos="1447800" algn="l"/>
                          <a:tab pos="2171700" algn="l"/>
                        </a:tabLst>
                        <a:defRPr/>
                      </a:pPr>
                      <a:r>
                        <a:rPr lang="fr-FR" sz="1100" dirty="0" smtClean="0">
                          <a:latin typeface="+mn-lt"/>
                          <a:ea typeface="Century Gothic" charset="0"/>
                          <a:cs typeface="Century Gothic" charset="0"/>
                        </a:rPr>
                        <a:t>Décrivez ici les fonctions que vous avez occupées. Décrivez également vos missions, le nombre de personnes que vous avez encadré et si vous le pouvez, essayez d’inscrire les résultats que vous avez obtenus, n’hésitez pas à les quantifier.</a:t>
                      </a:r>
                      <a:endParaRPr lang="fr-FR" sz="1100" dirty="0">
                        <a:latin typeface="+mn-lt"/>
                        <a:ea typeface="Century Gothic" charset="0"/>
                        <a:cs typeface="Century Gothic" charset="0"/>
                      </a:endParaRPr>
                    </a:p>
                  </a:txBody>
                  <a:tcPr>
                    <a:lnL w="12700" cmpd="sng">
                      <a:noFill/>
                    </a:lnL>
                    <a:lnR w="12700" cmpd="sng">
                      <a:noFill/>
                    </a:lnR>
                    <a:lnT w="12700" cap="flat" cmpd="sng" algn="ctr">
                      <a:solidFill>
                        <a:srgbClr val="2392B3"/>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fr-FR" b="0" dirty="0">
                        <a:solidFill>
                          <a:schemeClr val="tx1"/>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r>
            </a:tbl>
          </a:graphicData>
        </a:graphic>
      </p:graphicFrame>
      <p:sp>
        <p:nvSpPr>
          <p:cNvPr id="51" name="Rectangle 50"/>
          <p:cNvSpPr/>
          <p:nvPr/>
        </p:nvSpPr>
        <p:spPr>
          <a:xfrm>
            <a:off x="2862099" y="2045659"/>
            <a:ext cx="1712328" cy="461665"/>
          </a:xfrm>
          <a:prstGeom prst="rect">
            <a:avLst/>
          </a:prstGeom>
        </p:spPr>
        <p:txBody>
          <a:bodyPr wrap="none">
            <a:spAutoFit/>
          </a:bodyPr>
          <a:lstStyle/>
          <a:p>
            <a:r>
              <a:rPr lang="fr-FR" sz="2400" dirty="0" smtClean="0">
                <a:ea typeface="Century Gothic" charset="0"/>
                <a:cs typeface="Century Gothic" charset="0"/>
              </a:rPr>
              <a:t>EXPERIENCE</a:t>
            </a:r>
            <a:endParaRPr lang="fr-FR" sz="2400" dirty="0"/>
          </a:p>
        </p:txBody>
      </p:sp>
      <p:sp>
        <p:nvSpPr>
          <p:cNvPr id="53" name="Rectangle 52"/>
          <p:cNvSpPr/>
          <p:nvPr/>
        </p:nvSpPr>
        <p:spPr>
          <a:xfrm>
            <a:off x="2915297" y="6690315"/>
            <a:ext cx="1740413" cy="461665"/>
          </a:xfrm>
          <a:prstGeom prst="rect">
            <a:avLst/>
          </a:prstGeom>
        </p:spPr>
        <p:txBody>
          <a:bodyPr wrap="none">
            <a:spAutoFit/>
          </a:bodyPr>
          <a:lstStyle/>
          <a:p>
            <a:r>
              <a:rPr lang="fr-FR" sz="2400" dirty="0" smtClean="0">
                <a:ea typeface="Century Gothic" charset="0"/>
                <a:cs typeface="Century Gothic" charset="0"/>
              </a:rPr>
              <a:t>FORMATION</a:t>
            </a:r>
            <a:endParaRPr lang="fr-FR" sz="2400" dirty="0"/>
          </a:p>
        </p:txBody>
      </p:sp>
      <p:graphicFrame>
        <p:nvGraphicFramePr>
          <p:cNvPr id="54" name="Tableau 53"/>
          <p:cNvGraphicFramePr>
            <a:graphicFrameLocks noGrp="1"/>
          </p:cNvGraphicFramePr>
          <p:nvPr>
            <p:extLst>
              <p:ext uri="{D42A27DB-BD31-4B8C-83A1-F6EECF244321}">
                <p14:modId xmlns:p14="http://schemas.microsoft.com/office/powerpoint/2010/main" val="2457694024"/>
              </p:ext>
            </p:extLst>
          </p:nvPr>
        </p:nvGraphicFramePr>
        <p:xfrm>
          <a:off x="2988966" y="8073516"/>
          <a:ext cx="4418032" cy="853440"/>
        </p:xfrm>
        <a:graphic>
          <a:graphicData uri="http://schemas.openxmlformats.org/drawingml/2006/table">
            <a:tbl>
              <a:tblPr firstRow="1" bandRow="1">
                <a:tableStyleId>{5C22544A-7EE6-4342-B048-85BDC9FD1C3A}</a:tableStyleId>
              </a:tblPr>
              <a:tblGrid>
                <a:gridCol w="2748121"/>
                <a:gridCol w="1669911"/>
              </a:tblGrid>
              <a:tr h="152370">
                <a:tc>
                  <a:txBody>
                    <a:bodyPr/>
                    <a:lstStyle/>
                    <a:p>
                      <a:r>
                        <a:rPr lang="fr-FR" sz="1100" b="0" dirty="0" smtClean="0">
                          <a:solidFill>
                            <a:schemeClr val="tx1"/>
                          </a:solidFill>
                          <a:latin typeface="+mn-lt"/>
                        </a:rPr>
                        <a:t>Université</a:t>
                      </a:r>
                      <a:r>
                        <a:rPr lang="fr-FR" sz="1100" b="0" baseline="0" dirty="0" smtClean="0">
                          <a:solidFill>
                            <a:schemeClr val="tx1"/>
                          </a:solidFill>
                          <a:latin typeface="+mn-lt"/>
                        </a:rPr>
                        <a:t> Cheikh </a:t>
                      </a:r>
                      <a:r>
                        <a:rPr lang="fr-FR" sz="1100" b="0" baseline="0" dirty="0" err="1" smtClean="0">
                          <a:solidFill>
                            <a:schemeClr val="tx1"/>
                          </a:solidFill>
                          <a:latin typeface="+mn-lt"/>
                        </a:rPr>
                        <a:t>Anta</a:t>
                      </a:r>
                      <a:r>
                        <a:rPr lang="fr-FR" sz="1100" b="0" baseline="0" dirty="0" smtClean="0">
                          <a:solidFill>
                            <a:schemeClr val="tx1"/>
                          </a:solidFill>
                          <a:latin typeface="+mn-lt"/>
                        </a:rPr>
                        <a:t> </a:t>
                      </a:r>
                      <a:r>
                        <a:rPr lang="fr-FR" sz="1100" b="0" baseline="0" dirty="0" err="1" smtClean="0">
                          <a:solidFill>
                            <a:schemeClr val="tx1"/>
                          </a:solidFill>
                          <a:latin typeface="+mn-lt"/>
                        </a:rPr>
                        <a:t>Diop</a:t>
                      </a:r>
                      <a:r>
                        <a:rPr lang="fr-FR" sz="1100" b="0" baseline="0" dirty="0" smtClean="0">
                          <a:solidFill>
                            <a:schemeClr val="tx1"/>
                          </a:solidFill>
                          <a:latin typeface="+mn-lt"/>
                        </a:rPr>
                        <a:t> Dakar</a:t>
                      </a:r>
                      <a:r>
                        <a:rPr lang="fr-FR" sz="1100" b="0" dirty="0" smtClean="0">
                          <a:solidFill>
                            <a:schemeClr val="tx1"/>
                          </a:solidFill>
                          <a:latin typeface="+mn-lt"/>
                        </a:rPr>
                        <a:t>/ </a:t>
                      </a:r>
                    </a:p>
                    <a:p>
                      <a:r>
                        <a:rPr lang="fr-FR" sz="1100" b="0" dirty="0" smtClean="0">
                          <a:solidFill>
                            <a:schemeClr val="tx1"/>
                          </a:solidFill>
                          <a:latin typeface="+mn-lt"/>
                        </a:rPr>
                        <a:t>Master II</a:t>
                      </a:r>
                      <a:r>
                        <a:rPr lang="fr-FR" sz="1100" b="0" baseline="0" dirty="0" smtClean="0">
                          <a:solidFill>
                            <a:schemeClr val="tx1"/>
                          </a:solidFill>
                          <a:latin typeface="+mn-lt"/>
                        </a:rPr>
                        <a:t> en enseignement Physique Chimie</a:t>
                      </a:r>
                      <a:endParaRPr lang="fr-FR" sz="1100" b="0" dirty="0">
                        <a:solidFill>
                          <a:schemeClr val="tx1"/>
                        </a:solidFill>
                        <a:latin typeface="+mn-lt"/>
                      </a:endParaRPr>
                    </a:p>
                  </a:txBody>
                  <a:tcPr>
                    <a:lnL w="12700" cmpd="sng">
                      <a:noFill/>
                    </a:lnL>
                    <a:lnR w="12700" cmpd="sng">
                      <a:noFill/>
                    </a:lnR>
                    <a:lnT w="12700" cmpd="sng">
                      <a:noFill/>
                    </a:lnT>
                    <a:lnB w="12700" cap="flat" cmpd="sng" algn="ctr">
                      <a:solidFill>
                        <a:srgbClr val="2392B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0" dirty="0" smtClean="0">
                          <a:solidFill>
                            <a:schemeClr val="tx1"/>
                          </a:solidFill>
                          <a:latin typeface="+mn-lt"/>
                        </a:rPr>
                        <a:t>2016 </a:t>
                      </a:r>
                      <a:r>
                        <a:rPr lang="fr-FR" sz="1100" b="0" dirty="0" smtClean="0">
                          <a:solidFill>
                            <a:schemeClr val="tx1"/>
                          </a:solidFill>
                          <a:latin typeface="+mn-lt"/>
                        </a:rPr>
                        <a:t>- </a:t>
                      </a:r>
                      <a:r>
                        <a:rPr lang="fr-FR" sz="1100" b="0" dirty="0" smtClean="0">
                          <a:solidFill>
                            <a:schemeClr val="tx1"/>
                          </a:solidFill>
                          <a:latin typeface="+mn-lt"/>
                        </a:rPr>
                        <a:t>2017</a:t>
                      </a:r>
                      <a:endParaRPr lang="fr-FR" sz="1100" b="0" dirty="0">
                        <a:solidFill>
                          <a:schemeClr val="tx1"/>
                        </a:solidFill>
                        <a:latin typeface="+mn-lt"/>
                      </a:endParaRPr>
                    </a:p>
                  </a:txBody>
                  <a:tcPr>
                    <a:lnL w="12700" cmpd="sng">
                      <a:noFill/>
                    </a:lnL>
                    <a:lnR w="12700" cmpd="sng">
                      <a:noFill/>
                    </a:lnR>
                    <a:lnT w="12700" cmpd="sng">
                      <a:noFill/>
                    </a:lnT>
                    <a:lnB w="12700" cap="flat" cmpd="sng" algn="ctr">
                      <a:solidFill>
                        <a:srgbClr val="2392B3"/>
                      </a:solidFill>
                      <a:prstDash val="solid"/>
                      <a:round/>
                      <a:headEnd type="none" w="med" len="med"/>
                      <a:tailEnd type="none" w="med" len="med"/>
                    </a:lnB>
                    <a:lnTlToBr w="12700" cmpd="sng">
                      <a:noFill/>
                      <a:prstDash val="solid"/>
                    </a:lnTlToBr>
                    <a:lnBlToTr w="12700" cmpd="sng">
                      <a:noFill/>
                      <a:prstDash val="solid"/>
                    </a:lnBlToTr>
                    <a:noFill/>
                  </a:tcPr>
                </a:tc>
              </a:tr>
              <a:tr h="370840">
                <a:tc gridSpan="2">
                  <a:txBody>
                    <a:bodyPr/>
                    <a:lstStyle/>
                    <a:p>
                      <a:r>
                        <a:rPr lang="en-US" sz="1100" dirty="0" err="1" smtClean="0">
                          <a:latin typeface="+mn-lt"/>
                          <a:ea typeface="Century Gothic" charset="0"/>
                          <a:cs typeface="Century Gothic" charset="0"/>
                        </a:rPr>
                        <a:t>C’est</a:t>
                      </a:r>
                      <a:r>
                        <a:rPr lang="en-US" sz="1100" dirty="0" smtClean="0">
                          <a:latin typeface="+mn-lt"/>
                          <a:ea typeface="Century Gothic" charset="0"/>
                          <a:cs typeface="Century Gothic" charset="0"/>
                        </a:rPr>
                        <a:t> </a:t>
                      </a:r>
                      <a:r>
                        <a:rPr lang="en-US" sz="1100" dirty="0" err="1" smtClean="0">
                          <a:latin typeface="+mn-lt"/>
                          <a:ea typeface="Century Gothic" charset="0"/>
                          <a:cs typeface="Century Gothic" charset="0"/>
                        </a:rPr>
                        <a:t>une</a:t>
                      </a:r>
                      <a:r>
                        <a:rPr lang="en-US" sz="1100" dirty="0" smtClean="0">
                          <a:latin typeface="+mn-lt"/>
                          <a:ea typeface="Century Gothic" charset="0"/>
                          <a:cs typeface="Century Gothic" charset="0"/>
                        </a:rPr>
                        <a:t> formation qui nous </a:t>
                      </a:r>
                      <a:r>
                        <a:rPr lang="en-US" sz="1100" dirty="0" err="1" smtClean="0">
                          <a:latin typeface="+mn-lt"/>
                          <a:ea typeface="Century Gothic" charset="0"/>
                          <a:cs typeface="Century Gothic" charset="0"/>
                        </a:rPr>
                        <a:t>formes</a:t>
                      </a:r>
                      <a:r>
                        <a:rPr lang="en-US" sz="1100" dirty="0" smtClean="0">
                          <a:latin typeface="+mn-lt"/>
                          <a:ea typeface="Century Gothic" charset="0"/>
                          <a:cs typeface="Century Gothic" charset="0"/>
                        </a:rPr>
                        <a:t> a </a:t>
                      </a:r>
                      <a:r>
                        <a:rPr lang="en-US" sz="1100" dirty="0" err="1" smtClean="0">
                          <a:latin typeface="+mn-lt"/>
                          <a:ea typeface="Century Gothic" charset="0"/>
                          <a:cs typeface="Century Gothic" charset="0"/>
                        </a:rPr>
                        <a:t>enseigner</a:t>
                      </a:r>
                      <a:r>
                        <a:rPr lang="en-US" sz="1100" baseline="0" dirty="0" smtClean="0">
                          <a:latin typeface="+mn-lt"/>
                          <a:ea typeface="Century Gothic" charset="0"/>
                          <a:cs typeface="Century Gothic" charset="0"/>
                        </a:rPr>
                        <a:t> à des </a:t>
                      </a:r>
                      <a:r>
                        <a:rPr lang="en-US" sz="1100" baseline="0" dirty="0" err="1" smtClean="0">
                          <a:latin typeface="+mn-lt"/>
                          <a:ea typeface="Century Gothic" charset="0"/>
                          <a:cs typeface="Century Gothic" charset="0"/>
                        </a:rPr>
                        <a:t>élèves</a:t>
                      </a:r>
                      <a:r>
                        <a:rPr lang="en-US" sz="1100" baseline="0" dirty="0" smtClean="0">
                          <a:latin typeface="+mn-lt"/>
                          <a:ea typeface="Century Gothic" charset="0"/>
                          <a:cs typeface="Century Gothic" charset="0"/>
                        </a:rPr>
                        <a:t> du </a:t>
                      </a:r>
                      <a:r>
                        <a:rPr lang="en-US" sz="1100" baseline="0" dirty="0" err="1" smtClean="0">
                          <a:latin typeface="+mn-lt"/>
                          <a:ea typeface="Century Gothic" charset="0"/>
                          <a:cs typeface="Century Gothic" charset="0"/>
                        </a:rPr>
                        <a:t>moyen</a:t>
                      </a:r>
                      <a:r>
                        <a:rPr lang="en-US" sz="1100" baseline="0" dirty="0" smtClean="0">
                          <a:latin typeface="+mn-lt"/>
                          <a:ea typeface="Century Gothic" charset="0"/>
                          <a:cs typeface="Century Gothic" charset="0"/>
                        </a:rPr>
                        <a:t> et </a:t>
                      </a:r>
                      <a:r>
                        <a:rPr lang="en-US" sz="1100" baseline="0" dirty="0" err="1" smtClean="0">
                          <a:latin typeface="+mn-lt"/>
                          <a:ea typeface="Century Gothic" charset="0"/>
                          <a:cs typeface="Century Gothic" charset="0"/>
                        </a:rPr>
                        <a:t>secondaire</a:t>
                      </a:r>
                      <a:r>
                        <a:rPr lang="en-US" sz="1100" baseline="0" dirty="0" smtClean="0">
                          <a:latin typeface="+mn-lt"/>
                          <a:ea typeface="Century Gothic" charset="0"/>
                          <a:cs typeface="Century Gothic" charset="0"/>
                        </a:rPr>
                        <a:t> la physique et la </a:t>
                      </a:r>
                      <a:r>
                        <a:rPr lang="en-US" sz="1100" baseline="0" dirty="0" err="1" smtClean="0">
                          <a:latin typeface="+mn-lt"/>
                          <a:ea typeface="Century Gothic" charset="0"/>
                          <a:cs typeface="Century Gothic" charset="0"/>
                        </a:rPr>
                        <a:t>chimie</a:t>
                      </a:r>
                      <a:r>
                        <a:rPr lang="en-US" sz="1100" baseline="0" dirty="0" smtClean="0">
                          <a:latin typeface="+mn-lt"/>
                          <a:ea typeface="Century Gothic" charset="0"/>
                          <a:cs typeface="Century Gothic" charset="0"/>
                        </a:rPr>
                        <a:t>.</a:t>
                      </a:r>
                      <a:endParaRPr lang="en-US" sz="1100" dirty="0">
                        <a:latin typeface="+mn-lt"/>
                        <a:ea typeface="Century Gothic" charset="0"/>
                        <a:cs typeface="Century Gothic" charset="0"/>
                      </a:endParaRPr>
                    </a:p>
                  </a:txBody>
                  <a:tcPr>
                    <a:lnL w="12700" cmpd="sng">
                      <a:noFill/>
                    </a:lnL>
                    <a:lnR w="12700" cmpd="sng">
                      <a:noFill/>
                    </a:lnR>
                    <a:lnT w="12700" cap="flat" cmpd="sng" algn="ctr">
                      <a:solidFill>
                        <a:srgbClr val="2392B3"/>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fr-FR" b="0" dirty="0">
                        <a:solidFill>
                          <a:schemeClr val="tx1"/>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r>
            </a:tbl>
          </a:graphicData>
        </a:graphic>
      </p:graphicFrame>
      <p:graphicFrame>
        <p:nvGraphicFramePr>
          <p:cNvPr id="55" name="Tableau 54"/>
          <p:cNvGraphicFramePr>
            <a:graphicFrameLocks noGrp="1"/>
          </p:cNvGraphicFramePr>
          <p:nvPr>
            <p:extLst>
              <p:ext uri="{D42A27DB-BD31-4B8C-83A1-F6EECF244321}">
                <p14:modId xmlns:p14="http://schemas.microsoft.com/office/powerpoint/2010/main" val="2233319636"/>
              </p:ext>
            </p:extLst>
          </p:nvPr>
        </p:nvGraphicFramePr>
        <p:xfrm>
          <a:off x="2988966" y="7134942"/>
          <a:ext cx="4427873" cy="853440"/>
        </p:xfrm>
        <a:graphic>
          <a:graphicData uri="http://schemas.openxmlformats.org/drawingml/2006/table">
            <a:tbl>
              <a:tblPr firstRow="1" bandRow="1">
                <a:tableStyleId>{5C22544A-7EE6-4342-B048-85BDC9FD1C3A}</a:tableStyleId>
              </a:tblPr>
              <a:tblGrid>
                <a:gridCol w="2754242"/>
                <a:gridCol w="1673631"/>
              </a:tblGrid>
              <a:tr h="152370">
                <a:tc>
                  <a:txBody>
                    <a:bodyPr/>
                    <a:lstStyle/>
                    <a:p>
                      <a:r>
                        <a:rPr lang="fr-FR" sz="1100" b="0" dirty="0" smtClean="0">
                          <a:solidFill>
                            <a:schemeClr val="tx1"/>
                          </a:solidFill>
                          <a:latin typeface="+mn-lt"/>
                        </a:rPr>
                        <a:t>Access Code</a:t>
                      </a:r>
                      <a:r>
                        <a:rPr lang="fr-FR" sz="1100" b="0" baseline="0" dirty="0" smtClean="0">
                          <a:solidFill>
                            <a:schemeClr val="tx1"/>
                          </a:solidFill>
                          <a:latin typeface="+mn-lt"/>
                        </a:rPr>
                        <a:t> </a:t>
                      </a:r>
                      <a:r>
                        <a:rPr lang="fr-FR" sz="1100" b="0" baseline="0" dirty="0" err="1" smtClean="0">
                          <a:solidFill>
                            <a:schemeClr val="tx1"/>
                          </a:solidFill>
                          <a:latin typeface="+mn-lt"/>
                        </a:rPr>
                        <a:t>School</a:t>
                      </a:r>
                      <a:r>
                        <a:rPr lang="fr-FR" sz="1100" b="0" dirty="0" smtClean="0">
                          <a:solidFill>
                            <a:schemeClr val="tx1"/>
                          </a:solidFill>
                          <a:latin typeface="+mn-lt"/>
                        </a:rPr>
                        <a:t> </a:t>
                      </a:r>
                      <a:r>
                        <a:rPr lang="fr-FR" sz="1100" b="0" dirty="0" smtClean="0">
                          <a:solidFill>
                            <a:schemeClr val="tx1"/>
                          </a:solidFill>
                          <a:latin typeface="+mn-lt"/>
                        </a:rPr>
                        <a:t>/ </a:t>
                      </a:r>
                      <a:r>
                        <a:rPr lang="fr-FR" sz="1100" b="0" dirty="0" smtClean="0">
                          <a:solidFill>
                            <a:schemeClr val="tx1"/>
                          </a:solidFill>
                          <a:latin typeface="+mn-lt"/>
                        </a:rPr>
                        <a:t>Bac+2</a:t>
                      </a:r>
                      <a:r>
                        <a:rPr lang="fr-FR" sz="1100" b="0" baseline="0" dirty="0" smtClean="0">
                          <a:solidFill>
                            <a:schemeClr val="tx1"/>
                          </a:solidFill>
                          <a:latin typeface="+mn-lt"/>
                        </a:rPr>
                        <a:t> en développement web et mobile</a:t>
                      </a:r>
                      <a:endParaRPr lang="fr-FR" sz="1100" b="0" dirty="0">
                        <a:solidFill>
                          <a:schemeClr val="tx1"/>
                        </a:solidFill>
                        <a:latin typeface="+mn-lt"/>
                      </a:endParaRPr>
                    </a:p>
                  </a:txBody>
                  <a:tcPr>
                    <a:lnL w="12700" cmpd="sng">
                      <a:noFill/>
                    </a:lnL>
                    <a:lnR w="12700" cmpd="sng">
                      <a:noFill/>
                    </a:lnR>
                    <a:lnT w="12700" cmpd="sng">
                      <a:noFill/>
                    </a:lnT>
                    <a:lnB w="12700" cap="flat" cmpd="sng" algn="ctr">
                      <a:solidFill>
                        <a:srgbClr val="2392B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fr-FR" sz="1100" b="0" dirty="0" smtClean="0">
                          <a:solidFill>
                            <a:schemeClr val="tx1"/>
                          </a:solidFill>
                          <a:latin typeface="+mn-lt"/>
                        </a:rPr>
                        <a:t>2018 – 2019</a:t>
                      </a:r>
                      <a:endParaRPr lang="fr-FR" sz="1100" b="0" dirty="0">
                        <a:solidFill>
                          <a:schemeClr val="tx1"/>
                        </a:solidFill>
                        <a:latin typeface="+mn-lt"/>
                      </a:endParaRPr>
                    </a:p>
                  </a:txBody>
                  <a:tcPr>
                    <a:lnL w="12700" cmpd="sng">
                      <a:noFill/>
                    </a:lnL>
                    <a:lnR w="12700" cmpd="sng">
                      <a:noFill/>
                    </a:lnR>
                    <a:lnT w="12700" cmpd="sng">
                      <a:noFill/>
                    </a:lnT>
                    <a:lnB w="12700" cap="flat" cmpd="sng" algn="ctr">
                      <a:solidFill>
                        <a:srgbClr val="2392B3"/>
                      </a:solidFill>
                      <a:prstDash val="solid"/>
                      <a:round/>
                      <a:headEnd type="none" w="med" len="med"/>
                      <a:tailEnd type="none" w="med" len="med"/>
                    </a:lnB>
                    <a:lnTlToBr w="12700" cmpd="sng">
                      <a:noFill/>
                      <a:prstDash val="solid"/>
                    </a:lnTlToBr>
                    <a:lnBlToTr w="12700" cmpd="sng">
                      <a:noFill/>
                      <a:prstDash val="solid"/>
                    </a:lnBlToTr>
                    <a:noFill/>
                  </a:tcPr>
                </a:tc>
              </a:tr>
              <a:tr h="370840">
                <a:tc gridSpan="2">
                  <a:txBody>
                    <a:bodyPr/>
                    <a:lstStyle/>
                    <a:p>
                      <a:r>
                        <a:rPr lang="en-US" sz="1100" dirty="0" err="1" smtClean="0">
                          <a:latin typeface="+mn-lt"/>
                          <a:ea typeface="Century Gothic" charset="0"/>
                          <a:cs typeface="Century Gothic" charset="0"/>
                        </a:rPr>
                        <a:t>Cette</a:t>
                      </a:r>
                      <a:r>
                        <a:rPr lang="en-US" sz="1100" dirty="0" smtClean="0">
                          <a:latin typeface="+mn-lt"/>
                          <a:ea typeface="Century Gothic" charset="0"/>
                          <a:cs typeface="Century Gothic" charset="0"/>
                        </a:rPr>
                        <a:t> formation </a:t>
                      </a:r>
                      <a:r>
                        <a:rPr lang="en-US" sz="1100" dirty="0" err="1" smtClean="0">
                          <a:latin typeface="+mn-lt"/>
                          <a:ea typeface="Century Gothic" charset="0"/>
                          <a:cs typeface="Century Gothic" charset="0"/>
                        </a:rPr>
                        <a:t>développement</a:t>
                      </a:r>
                      <a:r>
                        <a:rPr lang="en-US" sz="1100" baseline="0" dirty="0" smtClean="0">
                          <a:latin typeface="+mn-lt"/>
                          <a:ea typeface="Century Gothic" charset="0"/>
                          <a:cs typeface="Century Gothic" charset="0"/>
                        </a:rPr>
                        <a:t> web </a:t>
                      </a:r>
                      <a:r>
                        <a:rPr lang="en-US" sz="1100" baseline="0" dirty="0" err="1" smtClean="0">
                          <a:latin typeface="+mn-lt"/>
                          <a:ea typeface="Century Gothic" charset="0"/>
                          <a:cs typeface="Century Gothic" charset="0"/>
                        </a:rPr>
                        <a:t>m’a</a:t>
                      </a:r>
                      <a:r>
                        <a:rPr lang="en-US" sz="1100" baseline="0" dirty="0" smtClean="0">
                          <a:latin typeface="+mn-lt"/>
                          <a:ea typeface="Century Gothic" charset="0"/>
                          <a:cs typeface="Century Gothic" charset="0"/>
                        </a:rPr>
                        <a:t> </a:t>
                      </a:r>
                      <a:r>
                        <a:rPr lang="en-US" sz="1100" baseline="0" dirty="0" err="1" smtClean="0">
                          <a:latin typeface="+mn-lt"/>
                          <a:ea typeface="Century Gothic" charset="0"/>
                          <a:cs typeface="Century Gothic" charset="0"/>
                        </a:rPr>
                        <a:t>permis</a:t>
                      </a:r>
                      <a:r>
                        <a:rPr lang="en-US" sz="1100" baseline="0" dirty="0" smtClean="0">
                          <a:latin typeface="+mn-lt"/>
                          <a:ea typeface="Century Gothic" charset="0"/>
                          <a:cs typeface="Century Gothic" charset="0"/>
                        </a:rPr>
                        <a:t> </a:t>
                      </a:r>
                      <a:r>
                        <a:rPr lang="en-US" sz="1100" baseline="0" dirty="0" err="1" smtClean="0">
                          <a:latin typeface="+mn-lt"/>
                          <a:ea typeface="Century Gothic" charset="0"/>
                          <a:cs typeface="Century Gothic" charset="0"/>
                        </a:rPr>
                        <a:t>d’apprendre</a:t>
                      </a:r>
                      <a:r>
                        <a:rPr lang="en-US" sz="1100" baseline="0" dirty="0" smtClean="0">
                          <a:latin typeface="+mn-lt"/>
                          <a:ea typeface="Century Gothic" charset="0"/>
                          <a:cs typeface="Century Gothic" charset="0"/>
                        </a:rPr>
                        <a:t> le travail en </a:t>
                      </a:r>
                      <a:r>
                        <a:rPr lang="en-US" sz="1100" baseline="0" dirty="0" err="1" smtClean="0">
                          <a:latin typeface="+mn-lt"/>
                          <a:ea typeface="Century Gothic" charset="0"/>
                          <a:cs typeface="Century Gothic" charset="0"/>
                        </a:rPr>
                        <a:t>groupe</a:t>
                      </a:r>
                      <a:r>
                        <a:rPr lang="en-US" sz="1100" baseline="0" dirty="0" smtClean="0">
                          <a:latin typeface="+mn-lt"/>
                          <a:ea typeface="Century Gothic" charset="0"/>
                          <a:cs typeface="Century Gothic" charset="0"/>
                        </a:rPr>
                        <a:t> à </a:t>
                      </a:r>
                      <a:r>
                        <a:rPr lang="en-US" sz="1100" baseline="0" dirty="0" err="1" smtClean="0">
                          <a:latin typeface="+mn-lt"/>
                          <a:ea typeface="Century Gothic" charset="0"/>
                          <a:cs typeface="Century Gothic" charset="0"/>
                        </a:rPr>
                        <a:t>gérer</a:t>
                      </a:r>
                      <a:r>
                        <a:rPr lang="en-US" sz="1100" baseline="0" dirty="0" smtClean="0">
                          <a:latin typeface="+mn-lt"/>
                          <a:ea typeface="Century Gothic" charset="0"/>
                          <a:cs typeface="Century Gothic" charset="0"/>
                        </a:rPr>
                        <a:t> </a:t>
                      </a:r>
                      <a:r>
                        <a:rPr lang="en-US" sz="1100" baseline="0" dirty="0" err="1" smtClean="0">
                          <a:latin typeface="+mn-lt"/>
                          <a:ea typeface="Century Gothic" charset="0"/>
                          <a:cs typeface="Century Gothic" charset="0"/>
                        </a:rPr>
                        <a:t>l’stress</a:t>
                      </a:r>
                      <a:r>
                        <a:rPr lang="en-US" sz="1100" baseline="0" dirty="0" smtClean="0">
                          <a:latin typeface="+mn-lt"/>
                          <a:ea typeface="Century Gothic" charset="0"/>
                          <a:cs typeface="Century Gothic" charset="0"/>
                        </a:rPr>
                        <a:t> et a respecter le </a:t>
                      </a:r>
                      <a:r>
                        <a:rPr lang="en-US" sz="1100" baseline="0" dirty="0" err="1" smtClean="0">
                          <a:latin typeface="+mn-lt"/>
                          <a:ea typeface="Century Gothic" charset="0"/>
                          <a:cs typeface="Century Gothic" charset="0"/>
                        </a:rPr>
                        <a:t>délai</a:t>
                      </a:r>
                      <a:r>
                        <a:rPr lang="en-US" sz="1100" baseline="0" dirty="0" smtClean="0">
                          <a:latin typeface="+mn-lt"/>
                          <a:ea typeface="Century Gothic" charset="0"/>
                          <a:cs typeface="Century Gothic" charset="0"/>
                        </a:rPr>
                        <a:t>.</a:t>
                      </a:r>
                      <a:endParaRPr lang="en-US" sz="1100" dirty="0">
                        <a:latin typeface="+mn-lt"/>
                        <a:ea typeface="Century Gothic" charset="0"/>
                        <a:cs typeface="Century Gothic" charset="0"/>
                      </a:endParaRPr>
                    </a:p>
                  </a:txBody>
                  <a:tcPr>
                    <a:lnL w="12700" cmpd="sng">
                      <a:noFill/>
                    </a:lnL>
                    <a:lnR w="12700" cmpd="sng">
                      <a:noFill/>
                    </a:lnR>
                    <a:lnT w="12700" cap="flat" cmpd="sng" algn="ctr">
                      <a:solidFill>
                        <a:srgbClr val="2392B3"/>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fr-FR" b="0" dirty="0">
                        <a:solidFill>
                          <a:schemeClr val="tx1"/>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r>
            </a:tbl>
          </a:graphicData>
        </a:graphic>
      </p:graphicFrame>
      <p:sp>
        <p:nvSpPr>
          <p:cNvPr id="57" name="Rectangle 56"/>
          <p:cNvSpPr/>
          <p:nvPr/>
        </p:nvSpPr>
        <p:spPr>
          <a:xfrm>
            <a:off x="2920279" y="8968535"/>
            <a:ext cx="2085058" cy="461665"/>
          </a:xfrm>
          <a:prstGeom prst="rect">
            <a:avLst/>
          </a:prstGeom>
        </p:spPr>
        <p:txBody>
          <a:bodyPr wrap="none">
            <a:spAutoFit/>
          </a:bodyPr>
          <a:lstStyle/>
          <a:p>
            <a:r>
              <a:rPr lang="fr-FR" sz="2400" dirty="0" smtClean="0">
                <a:ea typeface="Century Gothic" charset="0"/>
                <a:cs typeface="Century Gothic" charset="0"/>
              </a:rPr>
              <a:t>PERSONNALITE</a:t>
            </a:r>
            <a:endParaRPr lang="fr-FR" sz="2400" dirty="0"/>
          </a:p>
        </p:txBody>
      </p:sp>
      <p:sp>
        <p:nvSpPr>
          <p:cNvPr id="58" name="ZoneTexte 57"/>
          <p:cNvSpPr txBox="1"/>
          <p:nvPr/>
        </p:nvSpPr>
        <p:spPr>
          <a:xfrm>
            <a:off x="3039806" y="10244442"/>
            <a:ext cx="729687" cy="276999"/>
          </a:xfrm>
          <a:prstGeom prst="rect">
            <a:avLst/>
          </a:prstGeom>
          <a:noFill/>
        </p:spPr>
        <p:txBody>
          <a:bodyPr wrap="none" rtlCol="0">
            <a:spAutoFit/>
          </a:bodyPr>
          <a:lstStyle/>
          <a:p>
            <a:r>
              <a:rPr lang="fr-FR" sz="1200" dirty="0" smtClean="0"/>
              <a:t>Curieuse</a:t>
            </a:r>
            <a:endParaRPr lang="fr-FR" sz="1200" dirty="0"/>
          </a:p>
        </p:txBody>
      </p:sp>
      <p:sp>
        <p:nvSpPr>
          <p:cNvPr id="59" name="ZoneTexte 58"/>
          <p:cNvSpPr txBox="1"/>
          <p:nvPr/>
        </p:nvSpPr>
        <p:spPr>
          <a:xfrm>
            <a:off x="3909496" y="10244443"/>
            <a:ext cx="829266" cy="276999"/>
          </a:xfrm>
          <a:prstGeom prst="rect">
            <a:avLst/>
          </a:prstGeom>
          <a:noFill/>
        </p:spPr>
        <p:txBody>
          <a:bodyPr wrap="none" rtlCol="0">
            <a:spAutoFit/>
          </a:bodyPr>
          <a:lstStyle/>
          <a:p>
            <a:pPr algn="ctr"/>
            <a:r>
              <a:rPr lang="fr-FR" sz="1200" dirty="0" smtClean="0"/>
              <a:t>Endurante</a:t>
            </a:r>
            <a:endParaRPr lang="fr-FR" sz="1200" dirty="0"/>
          </a:p>
        </p:txBody>
      </p:sp>
      <p:sp>
        <p:nvSpPr>
          <p:cNvPr id="60" name="ZoneTexte 59"/>
          <p:cNvSpPr txBox="1"/>
          <p:nvPr/>
        </p:nvSpPr>
        <p:spPr>
          <a:xfrm>
            <a:off x="4975505" y="10251414"/>
            <a:ext cx="697500" cy="276999"/>
          </a:xfrm>
          <a:prstGeom prst="rect">
            <a:avLst/>
          </a:prstGeom>
          <a:noFill/>
        </p:spPr>
        <p:txBody>
          <a:bodyPr wrap="none" rtlCol="0">
            <a:spAutoFit/>
          </a:bodyPr>
          <a:lstStyle/>
          <a:p>
            <a:pPr algn="ctr"/>
            <a:r>
              <a:rPr lang="fr-FR" sz="1200" dirty="0" smtClean="0"/>
              <a:t>Créative</a:t>
            </a:r>
            <a:endParaRPr lang="fr-FR" sz="1200" dirty="0"/>
          </a:p>
        </p:txBody>
      </p:sp>
      <p:sp>
        <p:nvSpPr>
          <p:cNvPr id="61" name="Ellipse 60"/>
          <p:cNvSpPr/>
          <p:nvPr/>
        </p:nvSpPr>
        <p:spPr>
          <a:xfrm>
            <a:off x="3031134" y="9514668"/>
            <a:ext cx="754370" cy="754370"/>
          </a:xfrm>
          <a:prstGeom prst="ellipse">
            <a:avLst/>
          </a:prstGeom>
          <a:solidFill>
            <a:srgbClr val="1A294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2" name="Ellipse 61"/>
          <p:cNvSpPr/>
          <p:nvPr/>
        </p:nvSpPr>
        <p:spPr>
          <a:xfrm>
            <a:off x="3966381" y="9509829"/>
            <a:ext cx="754370" cy="754370"/>
          </a:xfrm>
          <a:prstGeom prst="ellipse">
            <a:avLst/>
          </a:prstGeom>
          <a:solidFill>
            <a:srgbClr val="1A2948"/>
          </a:solidFill>
          <a:ln>
            <a:solidFill>
              <a:srgbClr val="1A294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3" name="Ellipse 62"/>
          <p:cNvSpPr/>
          <p:nvPr/>
        </p:nvSpPr>
        <p:spPr>
          <a:xfrm>
            <a:off x="4948498" y="9524621"/>
            <a:ext cx="754370" cy="754370"/>
          </a:xfrm>
          <a:prstGeom prst="ellipse">
            <a:avLst/>
          </a:prstGeom>
          <a:solidFill>
            <a:srgbClr val="1A2948"/>
          </a:solidFill>
          <a:ln>
            <a:solidFill>
              <a:srgbClr val="1A294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4" name="Rectangle 63"/>
          <p:cNvSpPr/>
          <p:nvPr/>
        </p:nvSpPr>
        <p:spPr>
          <a:xfrm>
            <a:off x="2975052" y="9490073"/>
            <a:ext cx="892660" cy="36053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5" name="Rectangle 64"/>
          <p:cNvSpPr/>
          <p:nvPr/>
        </p:nvSpPr>
        <p:spPr>
          <a:xfrm>
            <a:off x="3910031" y="9490073"/>
            <a:ext cx="892660" cy="43427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6" name="Rectangle 65"/>
          <p:cNvSpPr/>
          <p:nvPr/>
        </p:nvSpPr>
        <p:spPr>
          <a:xfrm>
            <a:off x="4900286" y="9505238"/>
            <a:ext cx="892660" cy="28678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7" name="Ellipse 66"/>
          <p:cNvSpPr/>
          <p:nvPr/>
        </p:nvSpPr>
        <p:spPr>
          <a:xfrm>
            <a:off x="3031134" y="9514393"/>
            <a:ext cx="754370" cy="754370"/>
          </a:xfrm>
          <a:prstGeom prst="ellipse">
            <a:avLst/>
          </a:prstGeom>
          <a:noFill/>
          <a:ln>
            <a:solidFill>
              <a:srgbClr val="1A294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8" name="Ellipse 67"/>
          <p:cNvSpPr/>
          <p:nvPr/>
        </p:nvSpPr>
        <p:spPr>
          <a:xfrm>
            <a:off x="3966381" y="9514393"/>
            <a:ext cx="754370" cy="754370"/>
          </a:xfrm>
          <a:prstGeom prst="ellipse">
            <a:avLst/>
          </a:prstGeom>
          <a:noFill/>
          <a:ln>
            <a:solidFill>
              <a:srgbClr val="1A294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69" name="Ellipse 68"/>
          <p:cNvSpPr/>
          <p:nvPr/>
        </p:nvSpPr>
        <p:spPr>
          <a:xfrm>
            <a:off x="4952367" y="9528480"/>
            <a:ext cx="754370" cy="754370"/>
          </a:xfrm>
          <a:prstGeom prst="ellipse">
            <a:avLst/>
          </a:prstGeom>
          <a:noFill/>
          <a:ln>
            <a:solidFill>
              <a:srgbClr val="1A294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70" name="ZoneTexte 69"/>
          <p:cNvSpPr txBox="1"/>
          <p:nvPr/>
        </p:nvSpPr>
        <p:spPr>
          <a:xfrm>
            <a:off x="5793831" y="10251414"/>
            <a:ext cx="1116915" cy="276999"/>
          </a:xfrm>
          <a:prstGeom prst="rect">
            <a:avLst/>
          </a:prstGeom>
          <a:noFill/>
        </p:spPr>
        <p:txBody>
          <a:bodyPr wrap="square" rtlCol="0">
            <a:spAutoFit/>
          </a:bodyPr>
          <a:lstStyle/>
          <a:p>
            <a:pPr algn="ctr"/>
            <a:r>
              <a:rPr lang="fr-FR" sz="1200" dirty="0" smtClean="0"/>
              <a:t>Organisée</a:t>
            </a:r>
            <a:endParaRPr lang="fr-FR" sz="1200" dirty="0"/>
          </a:p>
        </p:txBody>
      </p:sp>
      <p:sp>
        <p:nvSpPr>
          <p:cNvPr id="71" name="Ellipse 70"/>
          <p:cNvSpPr/>
          <p:nvPr/>
        </p:nvSpPr>
        <p:spPr>
          <a:xfrm>
            <a:off x="5925491" y="9524621"/>
            <a:ext cx="754370" cy="754370"/>
          </a:xfrm>
          <a:prstGeom prst="ellipse">
            <a:avLst/>
          </a:prstGeom>
          <a:solidFill>
            <a:srgbClr val="1A2948"/>
          </a:solidFill>
          <a:ln>
            <a:solidFill>
              <a:srgbClr val="1A294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72" name="Rectangle 71"/>
          <p:cNvSpPr/>
          <p:nvPr/>
        </p:nvSpPr>
        <p:spPr>
          <a:xfrm>
            <a:off x="5877279" y="9505238"/>
            <a:ext cx="892660" cy="39656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73" name="Ellipse 72"/>
          <p:cNvSpPr/>
          <p:nvPr/>
        </p:nvSpPr>
        <p:spPr>
          <a:xfrm>
            <a:off x="5929360" y="9528480"/>
            <a:ext cx="754370" cy="754370"/>
          </a:xfrm>
          <a:prstGeom prst="ellipse">
            <a:avLst/>
          </a:prstGeom>
          <a:noFill/>
          <a:ln>
            <a:solidFill>
              <a:srgbClr val="1A2948"/>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pic>
        <p:nvPicPr>
          <p:cNvPr id="75" name="Image 74"/>
          <p:cNvPicPr>
            <a:picLocks noChangeAspect="1"/>
          </p:cNvPicPr>
          <p:nvPr/>
        </p:nvPicPr>
        <p:blipFill rotWithShape="1">
          <a:blip r:embed="rId2"/>
          <a:srcRect l="63453" r="34053"/>
          <a:stretch/>
        </p:blipFill>
        <p:spPr>
          <a:xfrm>
            <a:off x="7462615" y="4159637"/>
            <a:ext cx="103755" cy="4159637"/>
          </a:xfrm>
          <a:prstGeom prst="rect">
            <a:avLst/>
          </a:prstGeom>
          <a:solidFill>
            <a:schemeClr val="bg1"/>
          </a:solidFill>
          <a:effectLst/>
        </p:spPr>
      </p:pic>
      <p:pic>
        <p:nvPicPr>
          <p:cNvPr id="76" name="Image 75"/>
          <p:cNvPicPr>
            <a:picLocks noChangeAspect="1"/>
          </p:cNvPicPr>
          <p:nvPr/>
        </p:nvPicPr>
        <p:blipFill rotWithShape="1">
          <a:blip r:embed="rId2"/>
          <a:srcRect l="63048" r="34053" b="42963"/>
          <a:stretch/>
        </p:blipFill>
        <p:spPr>
          <a:xfrm>
            <a:off x="7445747" y="8319274"/>
            <a:ext cx="120623" cy="2372539"/>
          </a:xfrm>
          <a:prstGeom prst="rect">
            <a:avLst/>
          </a:prstGeom>
          <a:solidFill>
            <a:schemeClr val="bg1"/>
          </a:solidFill>
          <a:effectLst/>
        </p:spPr>
      </p:pic>
    </p:spTree>
    <p:extLst>
      <p:ext uri="{BB962C8B-B14F-4D97-AF65-F5344CB8AC3E}">
        <p14:creationId xmlns:p14="http://schemas.microsoft.com/office/powerpoint/2010/main" val="1773403461"/>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Thèm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hèm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290</TotalTime>
  <Words>282</Words>
  <Application>Microsoft Office PowerPoint</Application>
  <PresentationFormat>Personnalisé</PresentationFormat>
  <Paragraphs>43</Paragraphs>
  <Slides>1</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vt:i4>
      </vt:variant>
    </vt:vector>
  </HeadingPairs>
  <TitlesOfParts>
    <vt:vector size="6" baseType="lpstr">
      <vt:lpstr>Arial</vt:lpstr>
      <vt:lpstr>Calibri</vt:lpstr>
      <vt:lpstr>Calibri Light</vt:lpstr>
      <vt:lpstr>Century Gothic</vt:lpstr>
      <vt:lpstr>Thème Office</vt:lpstr>
      <vt:lpstr>Présentation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Axel Maille</dc:creator>
  <cp:lastModifiedBy>Windows User</cp:lastModifiedBy>
  <cp:revision>22</cp:revision>
  <dcterms:created xsi:type="dcterms:W3CDTF">2017-11-03T13:58:09Z</dcterms:created>
  <dcterms:modified xsi:type="dcterms:W3CDTF">2018-12-12T15:25:22Z</dcterms:modified>
</cp:coreProperties>
</file>

<file path=docProps/thumbnail.jpeg>
</file>